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9"/>
  </p:notesMasterIdLst>
  <p:sldIdLst>
    <p:sldId id="256" r:id="rId3"/>
    <p:sldId id="359" r:id="rId4"/>
    <p:sldId id="380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71" r:id="rId15"/>
    <p:sldId id="374" r:id="rId16"/>
    <p:sldId id="370" r:id="rId17"/>
    <p:sldId id="373" r:id="rId18"/>
    <p:sldId id="417" r:id="rId19"/>
    <p:sldId id="372" r:id="rId20"/>
    <p:sldId id="379" r:id="rId21"/>
    <p:sldId id="378" r:id="rId22"/>
    <p:sldId id="377" r:id="rId23"/>
    <p:sldId id="376" r:id="rId24"/>
    <p:sldId id="375" r:id="rId25"/>
    <p:sldId id="369" r:id="rId26"/>
    <p:sldId id="385" r:id="rId27"/>
    <p:sldId id="384" r:id="rId28"/>
    <p:sldId id="383" r:id="rId29"/>
    <p:sldId id="382" r:id="rId30"/>
    <p:sldId id="381" r:id="rId31"/>
    <p:sldId id="386" r:id="rId32"/>
    <p:sldId id="387" r:id="rId33"/>
    <p:sldId id="391" r:id="rId34"/>
    <p:sldId id="418" r:id="rId35"/>
    <p:sldId id="390" r:id="rId36"/>
    <p:sldId id="392" r:id="rId37"/>
    <p:sldId id="415" r:id="rId38"/>
    <p:sldId id="416" r:id="rId39"/>
    <p:sldId id="395" r:id="rId40"/>
    <p:sldId id="419" r:id="rId41"/>
    <p:sldId id="394" r:id="rId42"/>
    <p:sldId id="393" r:id="rId43"/>
    <p:sldId id="420" r:id="rId44"/>
    <p:sldId id="398" r:id="rId45"/>
    <p:sldId id="397" r:id="rId46"/>
    <p:sldId id="421" r:id="rId47"/>
    <p:sldId id="401" r:id="rId48"/>
    <p:sldId id="422" r:id="rId49"/>
    <p:sldId id="423" r:id="rId50"/>
    <p:sldId id="400" r:id="rId51"/>
    <p:sldId id="424" r:id="rId52"/>
    <p:sldId id="399" r:id="rId53"/>
    <p:sldId id="408" r:id="rId54"/>
    <p:sldId id="407" r:id="rId55"/>
    <p:sldId id="406" r:id="rId56"/>
    <p:sldId id="405" r:id="rId57"/>
    <p:sldId id="404" r:id="rId58"/>
    <p:sldId id="425" r:id="rId59"/>
    <p:sldId id="403" r:id="rId60"/>
    <p:sldId id="402" r:id="rId61"/>
    <p:sldId id="414" r:id="rId62"/>
    <p:sldId id="413" r:id="rId63"/>
    <p:sldId id="412" r:id="rId64"/>
    <p:sldId id="411" r:id="rId65"/>
    <p:sldId id="426" r:id="rId66"/>
    <p:sldId id="410" r:id="rId67"/>
    <p:sldId id="354" r:id="rId6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C1ED6-972C-48D1-BF2E-367329BE92E8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83817-41BF-468D-8A83-3B0A004A43B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hr-HR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10.09.2013.</a:t>
            </a:r>
            <a:endParaRPr lang="hr-H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10.09.2013.</a:t>
            </a:r>
            <a:endParaRPr lang="hr-H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153400" cy="990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876D25A-DFD6-4FB8-BD91-3B79884D81F7}" type="datetimeFigureOut">
              <a:rPr lang="hr-HR" smtClean="0"/>
              <a:pPr/>
              <a:t>28.7.2016.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76D25A-DFD6-4FB8-BD91-3B79884D81F7}" type="datetimeFigureOut">
              <a:rPr lang="hr-HR" smtClean="0"/>
              <a:pPr/>
              <a:t>28.7.2016.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" name="Picture 9" descr="l2.jpg"/>
          <p:cNvPicPr/>
          <p:nvPr userDrawn="1"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0352" y="188640"/>
            <a:ext cx="1187624" cy="260648"/>
          </a:xfrm>
          <a:prstGeom prst="rect">
            <a:avLst/>
          </a:prstGeom>
          <a:noFill/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76D25A-DFD6-4FB8-BD91-3B79884D81F7}" type="datetimeFigureOut">
              <a:rPr lang="hr-HR" smtClean="0"/>
              <a:pPr/>
              <a:t>28.7.2016.</a:t>
            </a:fld>
            <a:endParaRPr lang="hr-H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3" descr="l2.jpg"/>
          <p:cNvPicPr/>
          <p:nvPr userDrawn="1"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0352" y="188640"/>
            <a:ext cx="1187624" cy="260648"/>
          </a:xfrm>
          <a:prstGeom prst="rect">
            <a:avLst/>
          </a:prstGeom>
          <a:noFill/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druga.libera@gmail.co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792088"/>
          </a:xfrm>
        </p:spPr>
        <p:txBody>
          <a:bodyPr>
            <a:noAutofit/>
          </a:bodyPr>
          <a:lstStyle/>
          <a:p>
            <a:pPr algn="ctr"/>
            <a:r>
              <a:rPr lang="hr-HR" sz="5400" b="0" dirty="0" smtClean="0">
                <a:solidFill>
                  <a:schemeClr val="tx1"/>
                </a:solidFill>
                <a:effectLst/>
                <a:latin typeface="Adobe Arabic" pitchFamily="18" charset="-78"/>
                <a:cs typeface="Adobe Arabic" pitchFamily="18" charset="-78"/>
              </a:rPr>
              <a:t>UVOD U PISANJE PROJEKATA</a:t>
            </a:r>
            <a:endParaRPr lang="hr-HR" sz="5400" b="0" dirty="0">
              <a:solidFill>
                <a:schemeClr val="tx1"/>
              </a:solidFill>
              <a:effectLst/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8460432" cy="3960440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Izradila:</a:t>
            </a: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INES RUDELIĆ, diplomirani politolog</a:t>
            </a: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LIBERA  - Hrvatska udruga za edukaciju, poduzetništvo</a:t>
            </a: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i međunarodne odnose</a:t>
            </a: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Ostrovička 4, 10000 Zagreb</a:t>
            </a: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tel.8893675, 095-850-83-99</a:t>
            </a: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Zagreb, 19.01.2016.</a:t>
            </a:r>
            <a:r>
              <a:rPr lang="hr-HR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CILJEVI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5945" y="2665507"/>
            <a:ext cx="5054022" cy="2944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HIJERARHIJA CILJEVA</a:t>
            </a:r>
            <a:endParaRPr lang="hr-HR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060848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latin typeface="Arial" pitchFamily="34" charset="0"/>
                <a:cs typeface="Arial" pitchFamily="34" charset="0"/>
              </a:rPr>
              <a:t>Opći cilj</a:t>
            </a:r>
          </a:p>
          <a:p>
            <a:pPr algn="just"/>
            <a:r>
              <a:rPr lang="hr-HR" sz="2800" dirty="0" smtClean="0">
                <a:latin typeface="Arial" pitchFamily="34" charset="0"/>
                <a:cs typeface="Arial" pitchFamily="34" charset="0"/>
              </a:rPr>
              <a:t>Njemu doprinosimo i  sukladan je strategijama</a:t>
            </a: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b="1" dirty="0" smtClean="0">
                <a:latin typeface="Arial" pitchFamily="34" charset="0"/>
                <a:cs typeface="Arial" pitchFamily="34" charset="0"/>
              </a:rPr>
              <a:t>Specifičan cilj (svrha)</a:t>
            </a:r>
          </a:p>
          <a:p>
            <a:pPr algn="just"/>
            <a:r>
              <a:rPr lang="hr-HR" sz="2800" dirty="0" smtClean="0">
                <a:latin typeface="Arial" pitchFamily="34" charset="0"/>
                <a:cs typeface="Arial" pitchFamily="34" charset="0"/>
              </a:rPr>
              <a:t>Cilj našeg projekta, postižemo ga do kraja provedbe</a:t>
            </a: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b="1" dirty="0" smtClean="0">
                <a:latin typeface="Arial" pitchFamily="34" charset="0"/>
                <a:cs typeface="Arial" pitchFamily="34" charset="0"/>
              </a:rPr>
              <a:t>Rezultati</a:t>
            </a:r>
          </a:p>
          <a:p>
            <a:pPr algn="just"/>
            <a:r>
              <a:rPr lang="hr-HR" sz="2800" dirty="0" smtClean="0">
                <a:latin typeface="Arial" pitchFamily="34" charset="0"/>
                <a:cs typeface="Arial" pitchFamily="34" charset="0"/>
              </a:rPr>
              <a:t>Kvalitativni pomaci koji proizlaze iz aktivnosti</a:t>
            </a:r>
          </a:p>
          <a:p>
            <a:pPr lvl="1"/>
            <a:endParaRPr lang="hr-HR" sz="3200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53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NEDOSTACI PROJEKATA</a:t>
            </a:r>
            <a:endParaRPr lang="hr-HR" sz="53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95536" y="2204863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Problemi su nejasno definirani</a:t>
            </a: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Nisu potkrijepljeni konkretnim podacima,</a:t>
            </a: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Ciljevi i rezultati nisu povezani s problemima</a:t>
            </a: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Opći cilj nije u skladu s ciljevima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Poziva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Specifičan cilj nije realan i izvediv </a:t>
            </a: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Nema logične poveznice između općeg cilja, specifičnog cilja, rezultata i aktivnosti</a:t>
            </a:r>
          </a:p>
          <a:p>
            <a:pPr algn="ctr"/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CILJ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51520" y="1988840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Obra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zac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Opći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cilj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Svrha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opravdanost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projekta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Specifični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ciljevi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Obrazloženje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projekta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Elementi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projekta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proračun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–rezultati projekta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Obrazac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B: 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Relevantnost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projektne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prijave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-  u odnosu na ciljeve Poziva i strateške dokumente nacionalne, regionalne, lokalne razine te EU razine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EVALUACIJSKI KRITERIJ 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pic>
        <p:nvPicPr>
          <p:cNvPr id="7" name="Slika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058" y="3025202"/>
            <a:ext cx="7248772" cy="2225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KORACI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628800"/>
            <a:ext cx="792088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pPr marL="514350" indent="-514350"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Ispisati skupinu problema na kojima se odabrana projektna ideja temelji</a:t>
            </a:r>
          </a:p>
          <a:p>
            <a:pPr marL="514350" indent="-514350" algn="ctr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Analizirati probleme tako da prikazuju uzročno – posljedične veze</a:t>
            </a:r>
          </a:p>
          <a:p>
            <a:pPr marL="514350" indent="-514350" algn="ctr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Preformulirati probleme u ciljeve</a:t>
            </a:r>
          </a:p>
          <a:p>
            <a:pPr marL="514350" indent="-514350">
              <a:buFont typeface="Arial" pitchFamily="34" charset="0"/>
              <a:buChar char="•"/>
            </a:pPr>
            <a:endParaRPr lang="hr-HR" sz="2800" dirty="0" smtClean="0"/>
          </a:p>
          <a:p>
            <a:pPr marL="514350" indent="-514350">
              <a:buFont typeface="Arial" pitchFamily="34" charset="0"/>
              <a:buChar char="•"/>
            </a:pPr>
            <a:endParaRPr lang="hr-HR" sz="2400" dirty="0" smtClean="0"/>
          </a:p>
          <a:p>
            <a:pPr marL="514350" indent="-514350">
              <a:buFont typeface="Arial" pitchFamily="34" charset="0"/>
              <a:buChar char="•"/>
            </a:pPr>
            <a:endParaRPr lang="hr-HR" dirty="0" smtClean="0"/>
          </a:p>
          <a:p>
            <a:pPr marL="514350" indent="-514350">
              <a:buFont typeface="Arial" pitchFamily="34" charset="0"/>
              <a:buChar char="•"/>
            </a:pPr>
            <a:endParaRPr lang="hr-HR" dirty="0" smtClean="0"/>
          </a:p>
          <a:p>
            <a:pPr marL="514350" indent="-514350">
              <a:buFont typeface="Arial" pitchFamily="34" charset="0"/>
              <a:buChar char="•"/>
            </a:pPr>
            <a:endParaRPr lang="hr-HR" dirty="0" smtClean="0"/>
          </a:p>
          <a:p>
            <a:pPr marL="514350" indent="-514350">
              <a:buFont typeface="Arial" pitchFamily="34" charset="0"/>
              <a:buChar char="•"/>
            </a:pPr>
            <a:endParaRPr lang="hr-HR" dirty="0" smtClean="0"/>
          </a:p>
          <a:p>
            <a:pPr marL="514350" indent="-514350">
              <a:buFont typeface="Arial" pitchFamily="34" charset="0"/>
              <a:buChar char="•"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LOGIČKA MATRICA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51520" y="2136339"/>
            <a:ext cx="86409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Kratki prikaz cijelog projekta</a:t>
            </a:r>
          </a:p>
          <a:p>
            <a:pPr algn="ctr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Tablica s 4 stupca i 4 retka</a:t>
            </a:r>
          </a:p>
          <a:p>
            <a:pPr algn="ctr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Testira logiku projekta i provjerava izvedivost</a:t>
            </a:r>
          </a:p>
          <a:p>
            <a:pPr algn="ctr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 anchor="t">
            <a:normAutofit/>
          </a:bodyPr>
          <a:lstStyle/>
          <a:p>
            <a:pPr algn="ctr"/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LOGIČKA MATRICA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51520" y="2136339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9552" y="1844823"/>
          <a:ext cx="7992888" cy="4824536"/>
        </p:xfrm>
        <a:graphic>
          <a:graphicData uri="http://schemas.openxmlformats.org/drawingml/2006/table">
            <a:tbl>
              <a:tblPr/>
              <a:tblGrid>
                <a:gridCol w="1997520"/>
                <a:gridCol w="1998456"/>
                <a:gridCol w="1998456"/>
                <a:gridCol w="1998456"/>
              </a:tblGrid>
              <a:tr h="393840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Logička matrica treba dati sažetak projektnog rješenja. 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64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Opis projekta</a:t>
                      </a:r>
                      <a:endParaRPr lang="hr-HR" sz="120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Pokazatelji</a:t>
                      </a:r>
                      <a:endParaRPr lang="hr-HR" sz="120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Izvori provjere</a:t>
                      </a:r>
                      <a:endParaRPr lang="hr-HR" sz="120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Pretpostavke</a:t>
                      </a:r>
                      <a:endParaRPr lang="hr-HR" sz="120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84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Opći cilj:</a:t>
                      </a:r>
                      <a:endParaRPr lang="hr-HR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Široki razvojni utjecaj kojem projekt doprinosi (na nacionalnoj ili sektorskoj razini)</a:t>
                      </a:r>
                      <a:endParaRPr lang="hr-HR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Način mjerenja ostvarenja općeg cilja projekta</a:t>
                      </a:r>
                      <a:endParaRPr lang="hr-HR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Izvori informacija i metoda korištenih za prikupljanje i izvještavanje</a:t>
                      </a:r>
                      <a:endParaRPr lang="hr-HR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hr-HR" sz="12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984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Specifični cilj:</a:t>
                      </a:r>
                      <a:endParaRPr lang="hr-HR" sz="12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Središnji cilj projekta. Rješava glavni problem i definira održivu korist za ciljnu skupinu</a:t>
                      </a:r>
                      <a:endParaRPr lang="hr-HR" sz="12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Način mjerenja ostvarenja specifičnog cilja  projekta</a:t>
                      </a:r>
                      <a:endParaRPr lang="hr-HR" sz="12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Izvori informacija i metoda korištenih za prikupljanje i izvještavanje</a:t>
                      </a:r>
                      <a:endParaRPr lang="hr-HR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Vanjski čimbenici koji utječu na postignuće specifičnog cilja , no nalaze se van utjecaja prijavitelja/partnera</a:t>
                      </a:r>
                      <a:endParaRPr lang="hr-HR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76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Rezultati:</a:t>
                      </a:r>
                      <a:endParaRPr lang="hr-HR" sz="12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Posljedica poduzetih aktivnosti – robe, oprema i usluge koje su postignute kroz projekt</a:t>
                      </a:r>
                      <a:endParaRPr lang="hr-HR" sz="12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(ostvarivanje rezultata pridonosi ispunjenju cilja projekta)</a:t>
                      </a:r>
                      <a:endParaRPr lang="hr-HR" sz="12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Način mjerenja ostvarenja rezultata projekta</a:t>
                      </a:r>
                      <a:endParaRPr lang="hr-HR" sz="12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Izvori informacija i metoda korištenih za prikupljanje i izvještavanje</a:t>
                      </a:r>
                      <a:endParaRPr lang="hr-HR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Vanjski čimbenici koji utječu na postignuće specifičnog cilja projekta , no nalaze se van utjecaja prijavitelja/partnera</a:t>
                      </a:r>
                      <a:endParaRPr lang="hr-HR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20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Aktivnosti:</a:t>
                      </a:r>
                      <a:endParaRPr lang="hr-HR" sz="12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Sažetak aktivnosti koje je potrebno poduzeti</a:t>
                      </a:r>
                      <a:endParaRPr lang="hr-HR" sz="12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 bi se ostvarili rezultati</a:t>
                      </a:r>
                      <a:endParaRPr lang="hr-HR" sz="12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Sažetak resursa/sredstava</a:t>
                      </a:r>
                      <a:endParaRPr lang="hr-HR" sz="12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Sažetak troškova/proračuna</a:t>
                      </a:r>
                      <a:endParaRPr lang="hr-HR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Vanjski čimbenici koji utječu na rezultate projekta, no nalaze se van utjecaja prijavitelja/partnera</a:t>
                      </a:r>
                      <a:endParaRPr lang="hr-HR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STABLO CILJEVA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445" y="2028420"/>
            <a:ext cx="8083997" cy="4218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GREŠKE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11560" y="2060848"/>
            <a:ext cx="799288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Aktivnosti, rezultati, specifičan i opći cilj ne prate logiku, ne proizlaze jedan iz drugog (ako – onda)</a:t>
            </a: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Prevelika razina detalja u definiranju aktivnosti/outputa ili s druge strane uvrštene su samo osnovne aktivnosti</a:t>
            </a: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Pokazatelji nisu kvantificirani niti vremenski određeni – ne znamo što je mjera uspjeha</a:t>
            </a:r>
          </a:p>
          <a:p>
            <a:endParaRPr lang="hr-HR" sz="2400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864096"/>
          </a:xfrm>
        </p:spPr>
        <p:txBody>
          <a:bodyPr>
            <a:noAutofit/>
          </a:bodyPr>
          <a:lstStyle/>
          <a:p>
            <a:pPr algn="l"/>
            <a:r>
              <a:rPr lang="hr-HR" sz="4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INES RUDELIĆ-DIPL.POLITOLOG</a:t>
            </a:r>
            <a:endParaRPr lang="hr-HR" sz="40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2060848"/>
            <a:ext cx="5220072" cy="4032448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2" descr="C:\Users\Marko\Desktop\profil n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227015" cy="43204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23928" y="1988840"/>
            <a:ext cx="5040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 PREDSJEDNICA UDRUGE </a:t>
            </a:r>
            <a:endParaRPr lang="hr-HR" sz="2400" i="1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hr-HR" sz="2400" dirty="0" smtClean="0"/>
              <a:t>REVIZOR ZA BANKARSKO    POSLOVANJE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hr-HR" sz="2400" dirty="0" smtClean="0"/>
              <a:t>VODITELJICA  RADIONICA ZA SAMOZAPOŠLJAVANJE</a:t>
            </a:r>
          </a:p>
          <a:p>
            <a:endParaRPr lang="hr-HR" sz="2400" dirty="0" smtClean="0"/>
          </a:p>
          <a:p>
            <a:r>
              <a:rPr lang="hr-HR" sz="2400" dirty="0" smtClean="0"/>
              <a:t>Udruga LIBERA - </a:t>
            </a:r>
            <a:r>
              <a:rPr lang="hr-HR" sz="2400" i="1" dirty="0" smtClean="0"/>
              <a:t>Drenovačka 4, tel. o1-8893675, Zagreb</a:t>
            </a:r>
          </a:p>
          <a:p>
            <a:r>
              <a:rPr lang="hr-HR" sz="2400" dirty="0" smtClean="0">
                <a:hlinkClick r:id="rId3"/>
              </a:rPr>
              <a:t>udruga.libera@gmail.co</a:t>
            </a:r>
            <a:endParaRPr lang="hr-HR" sz="2400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CILJNA SKUPINA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just"/>
            <a:r>
              <a:rPr lang="hr-HR" sz="2800" dirty="0" smtClean="0">
                <a:latin typeface="Arial" pitchFamily="34" charset="0"/>
                <a:cs typeface="Arial" pitchFamily="34" charset="0"/>
              </a:rPr>
              <a:t>Ciljna skupina – osobe i organizacije koje će imati izravne koristi od provedbe našeg projekta, koje sudjeluju u aktivnostima i one su njima namijenjene</a:t>
            </a:r>
          </a:p>
          <a:p>
            <a:pPr algn="just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2800" dirty="0" smtClean="0">
                <a:latin typeface="Arial" pitchFamily="34" charset="0"/>
                <a:cs typeface="Arial" pitchFamily="34" charset="0"/>
              </a:rPr>
              <a:t>Krajnji korisnici – osobe i organizacije koje će imati koristi od projekta nakon što on završi</a:t>
            </a:r>
          </a:p>
          <a:p>
            <a:pPr algn="l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755576" y="1988840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CILJNA SKUPINA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23528" y="1988841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800" dirty="0" smtClean="0">
                <a:latin typeface="Arial" pitchFamily="34" charset="0"/>
                <a:cs typeface="Arial" pitchFamily="34" charset="0"/>
              </a:rPr>
              <a:t>KVANTIFICIRANA – unaprijed predviđamo broj različitih ciljnih skupina  koje će sudjelovati u projektu</a:t>
            </a:r>
          </a:p>
          <a:p>
            <a:pPr algn="just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2800" dirty="0" smtClean="0">
                <a:latin typeface="Arial" pitchFamily="34" charset="0"/>
                <a:cs typeface="Arial" pitchFamily="34" charset="0"/>
              </a:rPr>
              <a:t>STRUKTURIRANA  -  stručnjaci, volonteri, zaposlenici, novozaposleni</a:t>
            </a:r>
          </a:p>
          <a:p>
            <a:pPr algn="just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2800" dirty="0" smtClean="0">
                <a:latin typeface="Arial" pitchFamily="34" charset="0"/>
                <a:cs typeface="Arial" pitchFamily="34" charset="0"/>
              </a:rPr>
              <a:t>KRITERIJI ODABIRA  - koje ćemo kriterije koristiti, kome ćemo dati prednost</a:t>
            </a:r>
          </a:p>
          <a:p>
            <a:endParaRPr lang="hr-HR" sz="2400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CILJNA SKUPINA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67544" y="2204864"/>
            <a:ext cx="8208912" cy="73558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Što su problemi, potrebe i ograničenja ciljne skupine?</a:t>
            </a:r>
          </a:p>
          <a:p>
            <a:pPr algn="ctr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Kako će naš projekt riješiti/ ublažiti te probleme, potrebe i ograničenja?</a:t>
            </a: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PROBLEMI </a:t>
            </a:r>
          </a:p>
          <a:p>
            <a:pPr algn="ctr"/>
            <a:endParaRPr lang="hr-HR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RJEŠENJA</a:t>
            </a:r>
          </a:p>
          <a:p>
            <a:pPr algn="ctr"/>
            <a:endParaRPr lang="hr-HR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hr-HR" sz="2400" dirty="0" smtClean="0"/>
          </a:p>
          <a:p>
            <a:pPr algn="ctr"/>
            <a:endParaRPr lang="hr-HR" sz="2400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53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POGREŠNE CILJNE SKUPINE</a:t>
            </a:r>
            <a:endParaRPr lang="hr-HR" sz="53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95536" y="1859340"/>
            <a:ext cx="835292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 smtClean="0"/>
          </a:p>
          <a:p>
            <a:endParaRPr lang="hr-HR" sz="2400" dirty="0" smtClean="0"/>
          </a:p>
          <a:p>
            <a:r>
              <a:rPr lang="hr-HR" sz="2800" dirty="0" smtClean="0"/>
              <a:t>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Nekvantificirane ciljne skupine</a:t>
            </a: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 Nedefinirane podskupine unutar ciljne skupine</a:t>
            </a: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hr-HR" sz="2800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Autofit/>
          </a:bodyPr>
          <a:lstStyle/>
          <a:p>
            <a:pPr algn="ctr"/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POGREŠNE CILJNE SKUPINE 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r>
              <a:rPr lang="hr-HR" sz="2800" dirty="0" smtClean="0">
                <a:latin typeface="Arial" pitchFamily="34" charset="0"/>
                <a:cs typeface="Arial" pitchFamily="34" charset="0"/>
              </a:rPr>
              <a:t>Kriteriji za odabir nisu logični za ciljeve projekta</a:t>
            </a: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9552" y="1859340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3200" dirty="0" smtClean="0"/>
          </a:p>
          <a:p>
            <a:endParaRPr lang="hr-HR" sz="3200" dirty="0" smtClean="0"/>
          </a:p>
          <a:p>
            <a:pPr algn="ctr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Fokus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projekta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c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iljn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oj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skupin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nije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definirana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prihvatljiva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4664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53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PRIMJER DOBRE PRAKSE</a:t>
            </a:r>
            <a:endParaRPr lang="hr-HR" sz="53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definicija  ciljne  skupine:</a:t>
            </a:r>
          </a:p>
          <a:p>
            <a:pPr lvl="1">
              <a:defRPr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nastavnika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O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Š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će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svi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proći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edukaciju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vrednovanju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ishoda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učenja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8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nastavnika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će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dodatno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direktno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uključeno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izradu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kurikuluma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gdje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će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primijeniti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stečena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znanja</a:t>
            </a:r>
            <a:r>
              <a:rPr lang="hr-HR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53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OPIS CILJNE SKUPINE</a:t>
            </a:r>
            <a:endParaRPr lang="hr-HR" sz="53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Svaku od ciljnih skupina potrebno je opisati , uključujući kriterije  odabira, probleme i potrebe identificiranih ciljnih skupina koji se  planiraju rješavati projektnim prijedlogom. 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AKTIVNOSTI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83568" y="1859340"/>
            <a:ext cx="7992888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Proizlaze iz provedbe (jedne ili više) aktivnosti – kvalitativna promjena do koje je došlo zbog provedbe tih aktivnosti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U svojoj ukupnosti postižu specifičan cilj projekta 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Numeriranjem ih povezujemo s aktivnostima:</a:t>
            </a: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Rezultat 1</a:t>
            </a: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Aktivnost/ element 1.1</a:t>
            </a: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Aktivnost/ element 1.2</a:t>
            </a: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Rezultat 2</a:t>
            </a: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Aktivnost/ element 2.1</a:t>
            </a: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Aktivnost/ element 2.2</a:t>
            </a:r>
          </a:p>
          <a:p>
            <a:pPr algn="ctr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hr-HR" sz="1200" dirty="0" smtClean="0"/>
          </a:p>
          <a:p>
            <a:pPr algn="ctr"/>
            <a:endParaRPr lang="hr-HR" sz="1200" dirty="0" smtClean="0"/>
          </a:p>
          <a:p>
            <a:pPr algn="ctr"/>
            <a:endParaRPr lang="hr-HR" sz="1200" dirty="0" smtClean="0"/>
          </a:p>
          <a:p>
            <a:pPr algn="ctr"/>
            <a:endParaRPr lang="hr-HR" sz="1200" dirty="0" smtClean="0"/>
          </a:p>
          <a:p>
            <a:pPr algn="ctr"/>
            <a:endParaRPr lang="hr-HR" sz="1200" dirty="0" smtClean="0"/>
          </a:p>
          <a:p>
            <a:pPr algn="ctr"/>
            <a:endParaRPr lang="hr-HR" sz="1200" dirty="0" smtClean="0"/>
          </a:p>
          <a:p>
            <a:pPr algn="ctr"/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MJERLJIVI REZULTATI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55576" y="1916832"/>
            <a:ext cx="799288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količina, kvaliteta i vrijeme - služe za provjeru  izvedivosti CILJEVA I REZULTATA PROJEKTA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SMART: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S – specific = točno određeni za cilj koji trebaju mjeriti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M – measurable = mjerljivi u smislu količine i kvalitete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A – adequate = prikladni po prihvatljivoj cijeni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R – relevant = relevantni za potrebe informiranja projektnih dionika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T – timed = vremenski određeni - kada možemo očekivati da će cilj biti ostvaren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POKAZATELJI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280920" cy="4032448"/>
          </a:xfrm>
        </p:spPr>
        <p:txBody>
          <a:bodyPr>
            <a:noAutofit/>
          </a:bodyPr>
          <a:lstStyle/>
          <a:p>
            <a:pPr algn="just"/>
            <a:r>
              <a:rPr lang="hr-HR" sz="2400" b="1" i="1" dirty="0" smtClean="0">
                <a:latin typeface="Arial" pitchFamily="34" charset="0"/>
                <a:cs typeface="Arial" pitchFamily="34" charset="0"/>
              </a:rPr>
              <a:t>Pokazatelji na razini rezultata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mjerljiva posljedica provedbe aktivnosti</a:t>
            </a:r>
          </a:p>
          <a:p>
            <a:pPr algn="just"/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2400" b="1" i="1" dirty="0" smtClean="0">
                <a:latin typeface="Arial" pitchFamily="34" charset="0"/>
                <a:cs typeface="Arial" pitchFamily="34" charset="0"/>
              </a:rPr>
              <a:t>Pokazatelji na razini specifičnog ci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lja -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da li je projekt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proizveo pozitivan ishod na ciljne skupine, da  li je njihovo stanje poboljšano, na kakav način i u kojoj mjeri</a:t>
            </a:r>
          </a:p>
          <a:p>
            <a:pPr algn="just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hr-HR" sz="2400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2400" b="1" i="1" dirty="0" smtClean="0">
                <a:latin typeface="Arial" pitchFamily="34" charset="0"/>
                <a:cs typeface="Arial" pitchFamily="34" charset="0"/>
              </a:rPr>
              <a:t>Pokazatelji na razini općeg cilja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pokazuju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doprinos projekta dugoročnim ciljevima neke politike ili strategije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ctr"/>
            <a:r>
              <a:rPr lang="hr-HR" sz="2800" b="1" dirty="0" smtClean="0"/>
              <a:t>  </a:t>
            </a:r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PROJEKT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2060848"/>
            <a:ext cx="5220072" cy="4032448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988840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251520" y="2690336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800" b="1" i="1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NIZ   AKTIVNOSTI</a:t>
            </a:r>
          </a:p>
          <a:p>
            <a:pPr algn="just"/>
            <a:endParaRPr lang="hr-HR" sz="2800" b="1" i="1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2800" i="1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U SVRHU OSTVARENJA JASNO ODREĐENIH CILJEVA UNUTAR ODREĐENOG VREMENSKOG ROKA S ODREĐENIM PRORAČUNOM</a:t>
            </a:r>
          </a:p>
          <a:p>
            <a:pPr algn="just"/>
            <a:endParaRPr lang="hr-HR" sz="2800" i="1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just"/>
            <a:endParaRPr lang="hr-HR" i="1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just"/>
            <a:endParaRPr lang="hr-HR" i="1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just"/>
            <a:endParaRPr lang="hr-HR" i="1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just"/>
            <a:endParaRPr lang="hr-HR" i="1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just"/>
            <a:endParaRPr lang="hr-HR" i="1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just"/>
            <a:endParaRPr lang="hr-HR" i="1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just"/>
            <a:endParaRPr lang="hr-HR" i="1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just"/>
            <a:endParaRPr lang="hr-HR" i="1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LOŠI POKAZATELJI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827584" y="2274838"/>
            <a:ext cx="727280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Nekvantificirani pokazatelji (broj xy, povećanje ….)</a:t>
            </a:r>
          </a:p>
          <a:p>
            <a:pPr algn="ctr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Preambiciozni pokazatelji (smanjenje stope nezaposlenosti, ….) koji se ne mogu postići tijekom raspoloživog vremena</a:t>
            </a:r>
          </a:p>
          <a:p>
            <a:pPr algn="ctr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CILJ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pic>
        <p:nvPicPr>
          <p:cNvPr id="7" name="Rezervirano mjesto sadržaj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7614" y="3529373"/>
            <a:ext cx="7248772" cy="1201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ELEMENT PROJEKTA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988840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55576" y="1916832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hr-HR" dirty="0" smtClean="0"/>
          </a:p>
        </p:txBody>
      </p:sp>
      <p:sp>
        <p:nvSpPr>
          <p:cNvPr id="9" name="Rectangle 8"/>
          <p:cNvSpPr/>
          <p:nvPr/>
        </p:nvSpPr>
        <p:spPr>
          <a:xfrm>
            <a:off x="683568" y="2060848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4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Element projekta = skupina</a:t>
            </a:r>
          </a:p>
          <a:p>
            <a:endParaRPr lang="hr-HR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hr-HR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Aktivnosti = radni paket</a:t>
            </a:r>
            <a:r>
              <a:rPr lang="en-GB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GB" sz="32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vodi</a:t>
            </a:r>
            <a:r>
              <a:rPr lang="en-GB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jednom</a:t>
            </a:r>
            <a:r>
              <a:rPr lang="en-GB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rezultatu</a:t>
            </a:r>
            <a:endParaRPr lang="hr-H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ELEMENT PROJEKTA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988840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7" name="Rectangle 6"/>
          <p:cNvSpPr/>
          <p:nvPr/>
        </p:nvSpPr>
        <p:spPr>
          <a:xfrm>
            <a:off x="755576" y="1916832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Nekoliko elemenata, po logici projekta (rezultati): min. 3 – maks. 10 (uklj. PM i V) </a:t>
            </a: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2800" dirty="0" smtClean="0">
                <a:latin typeface="Arial" pitchFamily="34" charset="0"/>
                <a:cs typeface="Arial" pitchFamily="34" charset="0"/>
              </a:rPr>
              <a:t>Svaki element ima aktivnosti, npr.:  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. element: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Uvesti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sustav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osiguranja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kvalitete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rada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ustanove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5.1. Studijski posjet radi upoznavanja najboljih praksi u osiguranju kvalitete 5.2. Utvrđivanje stanja i provedba samovrednovanja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AKTIVNOSTI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1988840"/>
            <a:ext cx="828092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Aktivnosti mogu biti definirane kronološki (kao u prvom primjeru) ili logički po cjelinama,</a:t>
            </a: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npr.:</a:t>
            </a:r>
          </a:p>
          <a:p>
            <a:r>
              <a:rPr lang="hr-HR" sz="2800" b="1" dirty="0" smtClean="0">
                <a:latin typeface="Arial" pitchFamily="34" charset="0"/>
                <a:cs typeface="Arial" pitchFamily="34" charset="0"/>
              </a:rPr>
              <a:t>Element 4: Promicati projekt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Aktivnost 4.1: Organizirati konferencije za tisak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Aktivnost 4.2: Izraditi i distribuirati projektne letke</a:t>
            </a:r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AKTIVNOSTI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280920" cy="4176464"/>
          </a:xfrm>
        </p:spPr>
        <p:txBody>
          <a:bodyPr>
            <a:normAutofit lnSpcReduction="10000"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hr-HR" sz="2800" b="1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CILJEVI -</a:t>
            </a:r>
            <a:r>
              <a:rPr lang="hr-HR" sz="2800" b="1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AKTIVNOSTI - REZULTATI</a:t>
            </a:r>
          </a:p>
          <a:p>
            <a:pPr algn="l"/>
            <a:r>
              <a:rPr lang="hr-HR" sz="28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A1.</a:t>
            </a:r>
          </a:p>
          <a:p>
            <a:pPr algn="l"/>
            <a:r>
              <a:rPr lang="hr-HR" sz="28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A1.1 USPOSTAVLJANJE SURADNJE S KLUBOVIMA</a:t>
            </a:r>
          </a:p>
          <a:p>
            <a:pPr algn="l"/>
            <a:r>
              <a:rPr lang="hr-HR" sz="28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A1.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2 .ISPITIVANJE KAPACITETA MINIMALNO 15 PRIPADNIKA CILJNE SKUPINE</a:t>
            </a:r>
          </a:p>
          <a:p>
            <a:pPr algn="l"/>
            <a:r>
              <a:rPr lang="hr-HR" sz="28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A1.3. IZRADA PROGRAMA OSNAŽIVANJA</a:t>
            </a:r>
          </a:p>
          <a:p>
            <a:pPr algn="l"/>
            <a:r>
              <a:rPr lang="hr-HR" sz="28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A1.4. OSMIŠLJAVANJE RADIONICA</a:t>
            </a: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AKTIVNOSTI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280920" cy="4176464"/>
          </a:xfrm>
        </p:spPr>
        <p:txBody>
          <a:bodyPr>
            <a:normAutofit lnSpcReduction="10000"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hr-HR" sz="2800" b="1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CILJEVI - </a:t>
            </a:r>
            <a:r>
              <a:rPr lang="hr-HR" sz="2800" b="1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AKTIVNOSTI </a:t>
            </a:r>
            <a:r>
              <a:rPr lang="hr-HR" sz="2800" b="1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- REZULTATI</a:t>
            </a:r>
          </a:p>
          <a:p>
            <a:pPr algn="l"/>
            <a:r>
              <a:rPr lang="hr-HR" sz="2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A1.</a:t>
            </a:r>
          </a:p>
          <a:p>
            <a:pPr algn="l"/>
            <a:r>
              <a:rPr lang="hr-HR" sz="2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A1.1 SASTANCI JEDNOM TJEDNO KROZ , MJESEC DANA </a:t>
            </a:r>
          </a:p>
          <a:p>
            <a:pPr algn="l"/>
            <a:r>
              <a:rPr lang="hr-HR" sz="2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A1.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2. ANKETA DVA PUTA MJESEČNO-OSMIŠLJAVANJE,IZRADA,PROVOĐENJE I ANALIZA DOBIVENIH PODATAKA .</a:t>
            </a:r>
          </a:p>
          <a:p>
            <a:pPr algn="l"/>
            <a:r>
              <a:rPr lang="hr-HR" sz="2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A1.3. IZRADA PROGRAMA 3.MJESEC NA OSNOVU A1.1. I A 1.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2</a:t>
            </a:r>
            <a:endParaRPr lang="hr-HR" sz="2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r>
              <a:rPr lang="hr-HR" sz="2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A1.4. PROVOĐENJE RADIONICA</a:t>
            </a: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AKTIVNOSTI</a:t>
            </a:r>
            <a:endParaRPr lang="hr-HR" sz="4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280920" cy="4176464"/>
          </a:xfrm>
        </p:spPr>
        <p:txBody>
          <a:bodyPr>
            <a:normAutofit lnSpcReduction="10000"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hr-HR" sz="2800" b="1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CILJEVI – AKTIVNOSTI - </a:t>
            </a:r>
            <a:r>
              <a:rPr lang="hr-HR" sz="2800" b="1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REZULTATI</a:t>
            </a:r>
          </a:p>
          <a:p>
            <a:pPr algn="l"/>
            <a:r>
              <a:rPr lang="hr-HR" sz="28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A1.</a:t>
            </a:r>
          </a:p>
          <a:p>
            <a:pPr algn="l"/>
            <a:r>
              <a:rPr lang="hr-HR" sz="28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A1.1 USPOSTAVLJENA SURADNJA S KLUBOVIMA</a:t>
            </a:r>
          </a:p>
          <a:p>
            <a:pPr algn="l"/>
            <a:r>
              <a:rPr lang="hr-HR" sz="28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A1.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2 .UTVRĐENI KAPACITETI PRIPADNIKA CILJNE SKUPINE</a:t>
            </a:r>
          </a:p>
          <a:p>
            <a:pPr algn="l"/>
            <a:r>
              <a:rPr lang="hr-HR" sz="28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A1.3. IZRAĐEN PROGRAM RADA</a:t>
            </a:r>
          </a:p>
          <a:p>
            <a:pPr algn="l"/>
            <a:r>
              <a:rPr lang="hr-HR" sz="28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A1.4. PROVEDENE EDUKATIVNE RADIONICE</a:t>
            </a: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88840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AKTIVNOSTI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83568" y="1988840"/>
            <a:ext cx="792088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hr-HR" sz="2800" b="1" dirty="0" smtClean="0">
                <a:latin typeface="Arial" pitchFamily="34" charset="0"/>
                <a:cs typeface="Arial" pitchFamily="34" charset="0"/>
              </a:rPr>
              <a:t>El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 projekta 1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hr-HR" i="1" dirty="0" smtClean="0"/>
              <a:t>&lt;naziv&gt;</a:t>
            </a:r>
            <a:endParaRPr lang="en-GB" dirty="0" smtClean="0"/>
          </a:p>
          <a:p>
            <a:pPr algn="just" fontAlgn="t"/>
            <a:r>
              <a:rPr lang="hr-HR" sz="2800" b="1" dirty="0" smtClean="0">
                <a:latin typeface="Arial" pitchFamily="34" charset="0"/>
                <a:cs typeface="Arial" pitchFamily="34" charset="0"/>
              </a:rPr>
              <a:t>Aktivnosti unutar elementa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algn="just" fontAlgn="t"/>
            <a:r>
              <a:rPr lang="hr-HR" sz="2800" i="1" dirty="0" smtClean="0">
                <a:latin typeface="Arial" pitchFamily="34" charset="0"/>
                <a:cs typeface="Arial" pitchFamily="34" charset="0"/>
              </a:rPr>
              <a:t>Opišite ukratko aktivnosti koje će se provoditi u okviru projektnog elementa i na koji način provedba ovog elementa doprinosi ostvarenju ciljeva projekta. 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algn="just" fontAlgn="t"/>
            <a:r>
              <a:rPr lang="hr-HR" sz="2800" b="1" dirty="0" smtClean="0">
                <a:latin typeface="Arial" pitchFamily="34" charset="0"/>
                <a:cs typeface="Arial" pitchFamily="34" charset="0"/>
              </a:rPr>
              <a:t>Provedba (metodologija)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algn="just" fontAlgn="t"/>
            <a:r>
              <a:rPr lang="hr-HR" sz="2800" i="1" dirty="0" smtClean="0">
                <a:latin typeface="Arial" pitchFamily="34" charset="0"/>
                <a:cs typeface="Arial" pitchFamily="34" charset="0"/>
              </a:rPr>
              <a:t>Opišite ukratko korake potrebne za provedbu i način provedbe elementa projekta/aktivnosti. 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fontAlgn="t"/>
            <a:endParaRPr lang="hr-HR" sz="2800" i="1" dirty="0" smtClean="0">
              <a:latin typeface="Arial" pitchFamily="34" charset="0"/>
              <a:cs typeface="Arial" pitchFamily="34" charset="0"/>
            </a:endParaRPr>
          </a:p>
          <a:p>
            <a:pPr fontAlgn="t"/>
            <a:endParaRPr lang="hr-HR" i="1" dirty="0" smtClean="0"/>
          </a:p>
          <a:p>
            <a:pPr fontAlgn="t"/>
            <a:endParaRPr lang="hr-HR" i="1" dirty="0" smtClean="0"/>
          </a:p>
          <a:p>
            <a:pPr fontAlgn="t"/>
            <a:endParaRPr lang="hr-HR" i="1" dirty="0" smtClean="0"/>
          </a:p>
          <a:p>
            <a:pPr fontAlgn="t"/>
            <a:endParaRPr lang="hr-HR" i="1" dirty="0" smtClean="0"/>
          </a:p>
          <a:p>
            <a:pPr fontAlgn="t"/>
            <a:endParaRPr lang="hr-HR" i="1" dirty="0" smtClean="0"/>
          </a:p>
          <a:p>
            <a:pPr fontAlgn="t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AKTIVNOSTI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83568" y="1988840"/>
            <a:ext cx="792088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hr-HR" sz="2800" b="1" dirty="0" smtClean="0">
                <a:latin typeface="Arial" pitchFamily="34" charset="0"/>
                <a:cs typeface="Arial" pitchFamily="34" charset="0"/>
              </a:rPr>
              <a:t>Uloga prijavitelja /partnera u provedbi elementa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hr-HR" sz="2800" i="1" dirty="0" smtClean="0">
                <a:latin typeface="Arial" pitchFamily="34" charset="0"/>
                <a:cs typeface="Arial" pitchFamily="34" charset="0"/>
              </a:rPr>
              <a:t>Opišite ulogu i odgovornosti prijavitelja i svakog partnera u provedbi pojedinog elementa/aktivnosti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hr-HR" sz="2800" b="1" dirty="0" smtClean="0">
                <a:latin typeface="Arial" pitchFamily="34" charset="0"/>
                <a:cs typeface="Arial" pitchFamily="34" charset="0"/>
              </a:rPr>
              <a:t>Mjerljivi ciljevi (outputi)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hr-HR" sz="2800" i="1" dirty="0" smtClean="0">
                <a:latin typeface="Arial" pitchFamily="34" charset="0"/>
                <a:cs typeface="Arial" pitchFamily="34" charset="0"/>
              </a:rPr>
              <a:t>Opišite kvantitativno i kvalitativno outpute  elementa projekta/aktivnosti. 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hr-HR" sz="2800" b="1" dirty="0" smtClean="0">
                <a:latin typeface="Arial" pitchFamily="34" charset="0"/>
                <a:cs typeface="Arial" pitchFamily="34" charset="0"/>
              </a:rPr>
              <a:t>Vremenski okvir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hr-HR" sz="2800" i="1" dirty="0" smtClean="0">
                <a:latin typeface="Arial" pitchFamily="34" charset="0"/>
                <a:cs typeface="Arial" pitchFamily="34" charset="0"/>
              </a:rPr>
              <a:t>Navedite vrijeme provedbe elementa projekta/aktivnosti. </a:t>
            </a:r>
          </a:p>
          <a:p>
            <a:pPr fontAlgn="t"/>
            <a:endParaRPr lang="hr-HR" sz="2800" i="1" dirty="0" smtClean="0">
              <a:latin typeface="Arial" pitchFamily="34" charset="0"/>
              <a:cs typeface="Arial" pitchFamily="34" charset="0"/>
            </a:endParaRPr>
          </a:p>
          <a:p>
            <a:pPr fontAlgn="t"/>
            <a:endParaRPr lang="hr-HR" i="1" dirty="0" smtClean="0"/>
          </a:p>
          <a:p>
            <a:pPr fontAlgn="t"/>
            <a:endParaRPr lang="hr-HR" i="1" dirty="0" smtClean="0"/>
          </a:p>
          <a:p>
            <a:pPr fontAlgn="t"/>
            <a:endParaRPr lang="hr-HR" i="1" dirty="0" smtClean="0"/>
          </a:p>
          <a:p>
            <a:pPr fontAlgn="t"/>
            <a:endParaRPr lang="hr-HR" i="1" dirty="0" smtClean="0"/>
          </a:p>
          <a:p>
            <a:pPr fontAlgn="t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PROJEKT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8280920" cy="3960440"/>
          </a:xfrm>
        </p:spPr>
        <p:txBody>
          <a:bodyPr>
            <a:normAutofit lnSpcReduction="10000"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hr-HR" sz="2800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koji projektom želimo riješiti</a:t>
            </a:r>
          </a:p>
          <a:p>
            <a:pPr algn="ctr"/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Analiza problema i dionika</a:t>
            </a:r>
            <a:endParaRPr lang="hr-HR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hr-H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hr-H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Ciljevi</a:t>
            </a:r>
          </a:p>
          <a:p>
            <a:pPr algn="ctr"/>
            <a:endParaRPr lang="hr-HR" sz="2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GANTOGRAM</a:t>
            </a:r>
            <a:endParaRPr lang="hr-HR" sz="4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83568" y="1988840"/>
            <a:ext cx="777686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Pokazuje:</a:t>
            </a: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2800" b="1" dirty="0" smtClean="0">
                <a:latin typeface="Arial" pitchFamily="34" charset="0"/>
                <a:cs typeface="Arial" pitchFamily="34" charset="0"/>
              </a:rPr>
              <a:t>Slijed aktivnosti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– kojim redoslijedom će se aktivnosti provoditi?</a:t>
            </a:r>
          </a:p>
          <a:p>
            <a:pPr lvl="1"/>
            <a:r>
              <a:rPr lang="hr-HR" sz="2800" b="1" dirty="0" smtClean="0">
                <a:latin typeface="Arial" pitchFamily="34" charset="0"/>
                <a:cs typeface="Arial" pitchFamily="34" charset="0"/>
              </a:rPr>
              <a:t>Uzročnost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– koju aktivnost treba dovršiti da bi neka druga mogla početi?</a:t>
            </a: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Koristi nam i za planiranje novčanog tijeka</a:t>
            </a:r>
          </a:p>
          <a:p>
            <a:r>
              <a:rPr lang="hr-HR" sz="2800" i="1" u="sng" dirty="0" smtClean="0">
                <a:latin typeface="Arial" pitchFamily="34" charset="0"/>
                <a:cs typeface="Arial" pitchFamily="34" charset="0"/>
              </a:rPr>
              <a:t>Gantogram  se automatski generira u obrascu A</a:t>
            </a:r>
          </a:p>
          <a:p>
            <a:endParaRPr lang="hr-HR" sz="2400" i="1" u="sng" dirty="0" smtClean="0"/>
          </a:p>
          <a:p>
            <a:endParaRPr lang="hr-HR" i="1" u="sng" dirty="0" smtClean="0"/>
          </a:p>
          <a:p>
            <a:endParaRPr lang="hr-HR" i="1" u="sng" dirty="0" smtClean="0"/>
          </a:p>
          <a:p>
            <a:endParaRPr lang="hr-HR" i="1" u="sng" dirty="0" smtClean="0"/>
          </a:p>
          <a:p>
            <a:endParaRPr lang="hr-HR" i="1" u="sng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b="0" dirty="0" smtClean="0">
                <a:solidFill>
                  <a:schemeClr val="tx1"/>
                </a:solidFill>
                <a:effectLst/>
              </a:rPr>
              <a:t>AKTIVNOSTI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9552" y="2132855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i="1" dirty="0" smtClean="0">
                <a:latin typeface="Arial" pitchFamily="34" charset="0"/>
                <a:cs typeface="Arial" pitchFamily="34" charset="0"/>
              </a:rPr>
              <a:t>Obratite pozornost da:</a:t>
            </a:r>
            <a:endParaRPr lang="hr-HR" sz="24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 nema previše aktivnosti u jednom mjesecu</a:t>
            </a:r>
          </a:p>
          <a:p>
            <a:pPr algn="just">
              <a:buFont typeface="Arial" pitchFamily="34" charset="0"/>
              <a:buChar char="•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 izbjegavajte krenuti odmah s konkretnim         aktivnostima</a:t>
            </a:r>
          </a:p>
          <a:p>
            <a:pPr algn="just">
              <a:buFont typeface="Arial" pitchFamily="34" charset="0"/>
              <a:buChar char="•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 za upravljanje projektom, plan javne nabave,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sporazum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partnerstvu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, plan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podnošenja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zahtjeva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nadoknadu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sredstava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treba puno vremena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b="0" dirty="0" smtClean="0">
                <a:solidFill>
                  <a:schemeClr val="tx1"/>
                </a:solidFill>
                <a:effectLst/>
              </a:rPr>
              <a:t>RIZICI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9552" y="2132855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Razmislite o “bufferu” i rizicima u provedbi koji mogu dovesti do kašnjenja – vremenske tampon zone</a:t>
            </a: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Posebnu pozornost obratite na aktivnosti koje sadrže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javnu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nabavu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b="0" dirty="0" smtClean="0">
                <a:solidFill>
                  <a:schemeClr val="tx1"/>
                </a:solidFill>
                <a:effectLst/>
              </a:rPr>
              <a:t>REZULTAT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9552" y="2060848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Za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jedan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rezultat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ste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definirali</a:t>
            </a:r>
            <a:r>
              <a:rPr lang="hr-HR" sz="3200" dirty="0" smtClean="0">
                <a:latin typeface="Arial" pitchFamily="34" charset="0"/>
                <a:cs typeface="Arial" pitchFamily="34" charset="0"/>
              </a:rPr>
              <a:t>, odredite:</a:t>
            </a: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hr-HR" sz="3200" dirty="0" smtClean="0">
                <a:latin typeface="Arial" pitchFamily="34" charset="0"/>
                <a:cs typeface="Arial" pitchFamily="34" charset="0"/>
              </a:rPr>
              <a:t>Glavne aktivnosti</a:t>
            </a:r>
          </a:p>
          <a:p>
            <a:pPr lvl="1">
              <a:buFont typeface="Arial" pitchFamily="34" charset="0"/>
              <a:buChar char="•"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  Podaktivnosti</a:t>
            </a:r>
          </a:p>
          <a:p>
            <a:pPr lvl="1">
              <a:buFont typeface="Arial" pitchFamily="34" charset="0"/>
              <a:buChar char="•"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  Akcijski plan</a:t>
            </a:r>
          </a:p>
          <a:p>
            <a:pPr lvl="1">
              <a:buFont typeface="Arial" pitchFamily="34" charset="0"/>
              <a:buChar char="•"/>
            </a:pPr>
            <a:endParaRPr lang="hr-HR" sz="2800" dirty="0" smtClean="0"/>
          </a:p>
          <a:p>
            <a:pPr lvl="1">
              <a:buFont typeface="Arial" pitchFamily="34" charset="0"/>
              <a:buChar char="•"/>
            </a:pPr>
            <a:endParaRPr lang="hr-HR" sz="2800" dirty="0" smtClean="0"/>
          </a:p>
          <a:p>
            <a:pPr lvl="1">
              <a:buFont typeface="Arial" pitchFamily="34" charset="0"/>
              <a:buChar char="•"/>
            </a:pPr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b="0" dirty="0" smtClean="0">
                <a:solidFill>
                  <a:schemeClr val="tx1"/>
                </a:solidFill>
                <a:effectLst/>
              </a:rPr>
              <a:t>PODACI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8280920" cy="4248472"/>
          </a:xfrm>
        </p:spPr>
        <p:txBody>
          <a:bodyPr>
            <a:normAutofit/>
          </a:bodyPr>
          <a:lstStyle/>
          <a:p>
            <a:pPr algn="l"/>
            <a:r>
              <a:rPr lang="en-GB" altLang="en-US" sz="2800" b="1" dirty="0" err="1" smtClean="0">
                <a:latin typeface="Arial" pitchFamily="34" charset="0"/>
                <a:cs typeface="Arial" pitchFamily="34" charset="0"/>
              </a:rPr>
              <a:t>Obrazac</a:t>
            </a:r>
            <a:r>
              <a:rPr lang="en-GB" altLang="en-US" sz="2800" b="1" dirty="0" smtClean="0">
                <a:latin typeface="Arial" pitchFamily="34" charset="0"/>
                <a:cs typeface="Arial" pitchFamily="34" charset="0"/>
              </a:rPr>
              <a:t> A</a:t>
            </a:r>
            <a:endParaRPr lang="hr-HR" altLang="en-US" sz="2800" b="1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GB" altLang="en-US" sz="28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hr-HR" altLang="en-US" sz="2800" dirty="0" smtClean="0">
                <a:latin typeface="Arial" pitchFamily="34" charset="0"/>
                <a:cs typeface="Arial" pitchFamily="34" charset="0"/>
              </a:rPr>
              <a:t> navedite vlastite: operativne, tehničke </a:t>
            </a:r>
          </a:p>
          <a:p>
            <a:pPr algn="l"/>
            <a:r>
              <a:rPr lang="hr-HR" altLang="en-US" sz="2800" dirty="0" smtClean="0">
                <a:latin typeface="Arial" pitchFamily="34" charset="0"/>
                <a:cs typeface="Arial" pitchFamily="34" charset="0"/>
              </a:rPr>
              <a:t>i upravljačke kapacitete </a:t>
            </a:r>
          </a:p>
          <a:p>
            <a:pPr algn="l">
              <a:buFont typeface="Arial" pitchFamily="34" charset="0"/>
              <a:buChar char="•"/>
            </a:pPr>
            <a:r>
              <a:rPr lang="hr-HR" altLang="en-US" sz="2800" dirty="0" smtClean="0">
                <a:latin typeface="Arial" pitchFamily="34" charset="0"/>
                <a:cs typeface="Arial" pitchFamily="34" charset="0"/>
              </a:rPr>
              <a:t> iskustvo, prethodno provedene projekte, broj zaposlenih, kvalifikacije, stručnost u području kojim se bavi projekt, opremu i logistiku </a:t>
            </a:r>
          </a:p>
          <a:p>
            <a:pPr algn="l"/>
            <a:endParaRPr lang="hr-HR" altLang="en-US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altLang="en-US" sz="2000" dirty="0" smtClean="0"/>
          </a:p>
          <a:p>
            <a:pPr algn="ctr"/>
            <a:endParaRPr lang="hr-HR" altLang="en-US" sz="1600" dirty="0" smtClean="0"/>
          </a:p>
          <a:p>
            <a:pPr algn="ctr"/>
            <a:endParaRPr lang="hr-HR" altLang="en-US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060848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b="0" dirty="0" smtClean="0">
                <a:solidFill>
                  <a:schemeClr val="tx1"/>
                </a:solidFill>
                <a:effectLst/>
              </a:rPr>
              <a:t>PODACI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8280920" cy="4248472"/>
          </a:xfrm>
        </p:spPr>
        <p:txBody>
          <a:bodyPr>
            <a:normAutofit/>
          </a:bodyPr>
          <a:lstStyle/>
          <a:p>
            <a:pPr algn="l"/>
            <a:r>
              <a:rPr lang="en-GB" altLang="en-US" sz="2800" b="1" dirty="0" err="1" smtClean="0">
                <a:latin typeface="Arial" pitchFamily="34" charset="0"/>
                <a:cs typeface="Arial" pitchFamily="34" charset="0"/>
              </a:rPr>
              <a:t>Obrazac</a:t>
            </a:r>
            <a:r>
              <a:rPr lang="en-GB" altLang="en-US" sz="2800" b="1" dirty="0" smtClean="0">
                <a:latin typeface="Arial" pitchFamily="34" charset="0"/>
                <a:cs typeface="Arial" pitchFamily="34" charset="0"/>
              </a:rPr>
              <a:t> A</a:t>
            </a:r>
            <a:endParaRPr lang="hr-HR" altLang="en-US" sz="2800" b="1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GB" altLang="en-US" sz="28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hr-HR" altLang="en-US" sz="2800" dirty="0" smtClean="0">
                <a:latin typeface="Arial" pitchFamily="34" charset="0"/>
                <a:cs typeface="Arial" pitchFamily="34" charset="0"/>
              </a:rPr>
              <a:t> kako ćete osigurati dostatne upravljačke resurse za upravljanje projektom</a:t>
            </a:r>
          </a:p>
          <a:p>
            <a:pPr algn="l"/>
            <a:endParaRPr lang="hr-HR" altLang="en-US" sz="28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hr-HR" altLang="en-US" sz="2800" dirty="0" smtClean="0">
                <a:latin typeface="Arial" pitchFamily="34" charset="0"/>
                <a:cs typeface="Arial" pitchFamily="34" charset="0"/>
              </a:rPr>
              <a:t> odabir partnera te dodanu vrijednost njihovog uključivanja u projekt, planirana podjela zadataka te odgovornost između partnera</a:t>
            </a:r>
            <a:endParaRPr lang="en-GB" altLang="en-US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altLang="en-US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alt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hr-HR" alt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hr-HR" alt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060848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b="0" dirty="0" smtClean="0">
                <a:solidFill>
                  <a:schemeClr val="tx1"/>
                </a:solidFill>
                <a:effectLst/>
              </a:rPr>
              <a:t> PODACI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67544" y="1772815"/>
            <a:ext cx="835292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 smtClean="0"/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brazac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opisati učinak projekta na ciljne skupine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odrediti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mjere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putem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kojih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će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osigurati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održivost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outputa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, 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utvrditi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kako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će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rezultati projekta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koristiti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nakon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provedbe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projekta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b="0" dirty="0" smtClean="0">
                <a:solidFill>
                  <a:schemeClr val="tx1"/>
                </a:solidFill>
                <a:effectLst/>
              </a:rPr>
              <a:t>PODACI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67544" y="1772815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tko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će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osigurati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odgovarajući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broj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osoblja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upravljanje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objektom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opremom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,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kako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će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stečeno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znanje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osoba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sudjelovale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u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primjenjivati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daljnjim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aktivnostima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organizacije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prijavitelja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partnera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b="0" dirty="0" smtClean="0">
                <a:solidFill>
                  <a:schemeClr val="tx1"/>
                </a:solidFill>
                <a:effectLst/>
              </a:rPr>
              <a:t>PODACI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67544" y="1772815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pPr algn="ctr">
              <a:buFont typeface="Arial" pitchFamily="34" charset="0"/>
              <a:buChar char="•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 da li je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moguć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prijenos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rezultata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izlaznih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komponenti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outputa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projekta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drugu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organizaciju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županiju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državu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sz="4800" dirty="0" smtClean="0">
                <a:solidFill>
                  <a:schemeClr val="tx1"/>
                </a:solidFill>
              </a:rPr>
              <a:t> </a:t>
            </a:r>
            <a:r>
              <a:rPr lang="hr-HR" sz="5400" b="0" dirty="0" smtClean="0">
                <a:solidFill>
                  <a:schemeClr val="tx1"/>
                </a:solidFill>
                <a:effectLst/>
              </a:rPr>
              <a:t>FINANCIJSKA ODRŽIVOST</a:t>
            </a:r>
            <a:endParaRPr lang="hr-HR" sz="54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hr-HR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navodi se da će prijavitelj financijski podupirati nastavak projekta iz vlastitih izvora</a:t>
            </a:r>
          </a:p>
          <a:p>
            <a:pPr>
              <a:defRPr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izostaje objašnjenje kako može financijski podupirati projekt u budućnosti kad sada nema sredstava za njega i javlja se na EU fondove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53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PROBLEMSKO STABLO</a:t>
            </a:r>
            <a:endParaRPr lang="hr-HR" sz="53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8280920" cy="3960440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endParaRPr lang="hr-HR" sz="2800" dirty="0" smtClean="0"/>
          </a:p>
          <a:p>
            <a:pPr marL="176213" indent="-176213"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 omogućava  identifikaciju problema i </a:t>
            </a:r>
          </a:p>
          <a:p>
            <a:pPr marL="176213" indent="-176213"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uspostavljanje uzročno posljedične veze </a:t>
            </a:r>
          </a:p>
          <a:p>
            <a:pPr marL="176213" indent="-176213"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među njima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b="0" dirty="0" smtClean="0">
                <a:solidFill>
                  <a:schemeClr val="tx1"/>
                </a:solidFill>
                <a:effectLst/>
              </a:rPr>
              <a:t>FINANCIJSKA ODRŽIVOST</a:t>
            </a:r>
            <a:endParaRPr lang="hr-HR" sz="54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navodi se da će se koristiti druga sredstva/ fondovi bez pojedinosti ili barem kratke identifikacije tih potencijalnih fondova</a:t>
            </a:r>
          </a:p>
          <a:p>
            <a:pPr lvl="1">
              <a:buFont typeface="Arial" pitchFamily="34" charset="0"/>
              <a:buChar char="•"/>
              <a:defRPr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nema informacija o budućim financijskim resursima za nastavak projekta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6000" b="0" dirty="0" smtClean="0">
                <a:solidFill>
                  <a:schemeClr val="tx1"/>
                </a:solidFill>
                <a:effectLst/>
              </a:rPr>
              <a:t>INSTITUCIONALNA ODRŽIVOST</a:t>
            </a:r>
            <a:endParaRPr lang="hr-HR" sz="60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280920" cy="4176464"/>
          </a:xfrm>
        </p:spPr>
        <p:txBody>
          <a:bodyPr>
            <a:normAutofit/>
          </a:bodyPr>
          <a:lstStyle/>
          <a:p>
            <a:pPr algn="l">
              <a:defRPr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- prijavitelj izjavljuje da će nastaviti koristiti ljudske potencijale koji su već angažirani i potencijalno osposobljeni</a:t>
            </a:r>
          </a:p>
          <a:p>
            <a:pPr lvl="1" algn="just"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- u stvari većinu aktivnosti su proveli vanjski angažirani ljudski resursi, pa stoga nije vjerojatno da će prijavitelj postići institucionalnu održivost</a:t>
            </a:r>
          </a:p>
          <a:p>
            <a:pPr lvl="1" algn="just">
              <a:defRPr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060848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b="0" dirty="0" smtClean="0">
                <a:solidFill>
                  <a:schemeClr val="tx1"/>
                </a:solidFill>
                <a:effectLst/>
              </a:rPr>
              <a:t>INSTITUCIONALNA ODRŽIVOST</a:t>
            </a:r>
            <a:endParaRPr lang="hr-H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7" name="Rectangle 6"/>
          <p:cNvSpPr/>
          <p:nvPr/>
        </p:nvSpPr>
        <p:spPr>
          <a:xfrm>
            <a:off x="467544" y="1988840"/>
            <a:ext cx="828092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 smtClean="0"/>
          </a:p>
          <a:p>
            <a:endParaRPr lang="hr-HR" sz="2400" dirty="0" smtClean="0"/>
          </a:p>
          <a:p>
            <a:pPr algn="just">
              <a:buFont typeface="Arial" pitchFamily="34" charset="0"/>
              <a:buChar char="•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zaposlenici s novostečenim vještinama koje će nastaviti primjenjivati u sklopu redovnog posla</a:t>
            </a:r>
          </a:p>
          <a:p>
            <a:pPr algn="just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trening trenera - resursi za daljnje osposobljavanje unutar organizacije</a:t>
            </a:r>
          </a:p>
          <a:p>
            <a:pPr algn="just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sporazumi i ugovori o suradnji/financiranju s drugim dionicima</a:t>
            </a:r>
          </a:p>
          <a:p>
            <a:pPr algn="just"/>
            <a:endParaRPr lang="hr-HR" sz="2400" dirty="0" smtClean="0"/>
          </a:p>
          <a:p>
            <a:pPr algn="just"/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b="0" dirty="0" smtClean="0">
                <a:solidFill>
                  <a:schemeClr val="tx1"/>
                </a:solidFill>
                <a:effectLst/>
              </a:rPr>
              <a:t> PRORAČUN</a:t>
            </a:r>
            <a:endParaRPr lang="hr-H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1988840"/>
            <a:ext cx="8280920" cy="428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9845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hr-HR" sz="2800" b="1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U  obrascu A</a:t>
            </a:r>
          </a:p>
          <a:p>
            <a:pPr marL="342900" lvl="0" indent="-29845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hr-HR" sz="2800" dirty="0" smtClean="0">
                <a:latin typeface="Arial" pitchFamily="34" charset="0"/>
                <a:ea typeface="Calibri"/>
                <a:cs typeface="Arial" pitchFamily="34" charset="0"/>
                <a:sym typeface="Calibri"/>
              </a:rPr>
              <a:t>	za svaki trošak:</a:t>
            </a:r>
          </a:p>
          <a:p>
            <a:pPr marL="822325" lvl="1" indent="-34290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100000"/>
            </a:pPr>
            <a:r>
              <a:rPr lang="hr-HR" sz="2800" dirty="0" smtClean="0">
                <a:latin typeface="Arial" pitchFamily="34" charset="0"/>
                <a:ea typeface="Calibri"/>
                <a:cs typeface="Arial" pitchFamily="34" charset="0"/>
                <a:sym typeface="Calibri"/>
              </a:rPr>
              <a:t>Naziv stavke ; Broj jedinica ; Naziv jedinice;</a:t>
            </a:r>
          </a:p>
          <a:p>
            <a:pPr marL="822325" lvl="1" indent="-34290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100000"/>
            </a:pPr>
            <a:r>
              <a:rPr lang="hr-HR" sz="2800" dirty="0" smtClean="0">
                <a:latin typeface="Arial" pitchFamily="34" charset="0"/>
                <a:ea typeface="Calibri"/>
                <a:cs typeface="Arial" pitchFamily="34" charset="0"/>
                <a:sym typeface="Calibri"/>
              </a:rPr>
              <a:t>Iznos po jedinici u kn ; Za opremu, namještaj, adaptacije</a:t>
            </a:r>
          </a:p>
          <a:p>
            <a:pPr marL="822325" lvl="1" indent="-34290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100000"/>
            </a:pPr>
            <a:endParaRPr lang="hr-HR" sz="2800" dirty="0" smtClean="0">
              <a:latin typeface="Arial" pitchFamily="34" charset="0"/>
              <a:ea typeface="Calibri"/>
              <a:cs typeface="Arial" pitchFamily="34" charset="0"/>
              <a:sym typeface="Calibri"/>
            </a:endParaRPr>
          </a:p>
          <a:p>
            <a:pPr marL="822325" lvl="1" indent="-34290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100000"/>
            </a:pPr>
            <a:r>
              <a:rPr lang="hr-HR" sz="2800" dirty="0" smtClean="0">
                <a:latin typeface="Arial" pitchFamily="34" charset="0"/>
                <a:ea typeface="Calibri"/>
                <a:cs typeface="Arial" pitchFamily="34" charset="0"/>
                <a:sym typeface="Calibri"/>
              </a:rPr>
              <a:t>Obrazloženje – za što je potrebno, kako smo došli do broja jedinica, kako smo došli do cijene </a:t>
            </a:r>
          </a:p>
          <a:p>
            <a:pPr marL="742950" lvl="1" indent="-263525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100000"/>
              <a:buFont typeface="Arial"/>
              <a:buChar char="–"/>
            </a:pPr>
            <a:endParaRPr lang="hr-HR" dirty="0" smtClean="0">
              <a:solidFill>
                <a:srgbClr val="FF0000"/>
              </a:solidFill>
              <a:latin typeface="Calibri"/>
              <a:sym typeface="Calibri"/>
            </a:endParaRPr>
          </a:p>
          <a:p>
            <a:pPr marL="742950" lvl="1" indent="-263525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100000"/>
              <a:buFont typeface="Arial"/>
              <a:buChar char="–"/>
            </a:pPr>
            <a:endParaRPr lang="hr-HR" dirty="0" smtClean="0">
              <a:solidFill>
                <a:schemeClr val="dk1"/>
              </a:solidFill>
              <a:latin typeface="Calibri"/>
              <a:sym typeface="Calibri"/>
            </a:endParaRPr>
          </a:p>
          <a:p>
            <a:pPr marL="742950" lvl="1" indent="-263525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100000"/>
              <a:buFont typeface="Arial"/>
              <a:buChar char="–"/>
            </a:pP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b="0" dirty="0" smtClean="0">
                <a:solidFill>
                  <a:schemeClr val="tx1"/>
                </a:solidFill>
                <a:effectLst/>
              </a:rPr>
              <a:t>NOVČANI TIJEK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1916832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Priljev i odljev novca u razdoblju trajanja projekta</a:t>
            </a: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osigurati solventnost – mogućnost da na vrijeme plaćate sve potrebne troškove</a:t>
            </a: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Novčani tijek je najbolje isplanirati već u fazi formuliranja projekta,</a:t>
            </a:r>
          </a:p>
          <a:p>
            <a:pPr algn="ctr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Temelj za izračun: proračun, Posebni i Opći uvjeti Ugovora o dodjeli bespovratnih sredstava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FINANCIRANJE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1988840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 smtClean="0">
                <a:latin typeface="Arial" pitchFamily="34" charset="0"/>
                <a:cs typeface="Arial" pitchFamily="34" charset="0"/>
              </a:rPr>
              <a:t>Predfinanciranje: maksimalno 30% vrijednosti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rojekta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nedostupno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korisnike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državnog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proračuna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obavljaju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plaćanja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putem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jedinstvenog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računa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državne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riznice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en-GB" sz="2400" dirty="0" smtClean="0">
                <a:latin typeface="Arial" pitchFamily="34" charset="0"/>
                <a:cs typeface="Arial" pitchFamily="34" charset="0"/>
              </a:rPr>
            </a:b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2400" dirty="0" smtClean="0">
                <a:latin typeface="Arial" pitchFamily="34" charset="0"/>
                <a:cs typeface="Arial" pitchFamily="34" charset="0"/>
              </a:rPr>
              <a:t>Plaćanja od strane  tijela za plaćanje:</a:t>
            </a:r>
          </a:p>
          <a:p>
            <a:pPr lvl="1" algn="ctr"/>
            <a:r>
              <a:rPr lang="hr-HR" sz="2400" dirty="0" smtClean="0">
                <a:latin typeface="Arial" pitchFamily="34" charset="0"/>
                <a:cs typeface="Arial" pitchFamily="34" charset="0"/>
              </a:rPr>
              <a:t>Metoda nadoknade – već plaćeni troškovi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400" dirty="0" smtClean="0">
                <a:latin typeface="Arial" pitchFamily="34" charset="0"/>
                <a:cs typeface="Arial" pitchFamily="34" charset="0"/>
              </a:rPr>
            </a:b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2400" dirty="0" smtClean="0">
                <a:latin typeface="Arial" pitchFamily="34" charset="0"/>
                <a:cs typeface="Arial" pitchFamily="34" charset="0"/>
              </a:rPr>
              <a:t>Učestalost zahtjeva:</a:t>
            </a:r>
          </a:p>
          <a:p>
            <a:pPr lvl="1" algn="ctr"/>
            <a:r>
              <a:rPr lang="hr-HR" sz="2400" dirty="0" smtClean="0">
                <a:latin typeface="Arial" pitchFamily="34" charset="0"/>
                <a:cs typeface="Arial" pitchFamily="34" charset="0"/>
              </a:rPr>
              <a:t>Minimalno u roku od 15 kalendarskih dana nakon isteka svaka tri mjeseca provedbe projekta (izvješće o napretku)</a:t>
            </a:r>
          </a:p>
          <a:p>
            <a:pPr lvl="1"/>
            <a:endParaRPr lang="hr-HR" sz="1500" dirty="0" smtClean="0"/>
          </a:p>
          <a:p>
            <a:pPr lvl="1"/>
            <a:endParaRPr lang="hr-HR" sz="1500" dirty="0" smtClean="0"/>
          </a:p>
          <a:p>
            <a:pPr lvl="1"/>
            <a:endParaRPr lang="hr-HR" sz="1500" dirty="0" smtClean="0"/>
          </a:p>
          <a:p>
            <a:pPr lvl="1"/>
            <a:endParaRPr lang="hr-HR" sz="1500" dirty="0" smtClean="0"/>
          </a:p>
          <a:p>
            <a:pPr lvl="1"/>
            <a:endParaRPr lang="hr-HR" sz="1500" dirty="0" smtClean="0"/>
          </a:p>
          <a:p>
            <a:pPr lvl="1"/>
            <a:endParaRPr lang="hr-HR" sz="1500" dirty="0" smtClean="0"/>
          </a:p>
          <a:p>
            <a:pPr lvl="1"/>
            <a:endParaRPr lang="hr-HR" sz="1500" dirty="0" smtClean="0"/>
          </a:p>
          <a:p>
            <a:pPr lvl="1"/>
            <a:endParaRPr lang="hr-HR" sz="15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NADOKNADA SREDSTAVA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8280920" cy="4248472"/>
          </a:xfrm>
        </p:spPr>
        <p:txBody>
          <a:bodyPr>
            <a:normAutofit/>
          </a:bodyPr>
          <a:lstStyle/>
          <a:p>
            <a:pPr algn="l"/>
            <a:r>
              <a:rPr lang="hr-HR" sz="2800" dirty="0" smtClean="0">
                <a:latin typeface="Arial" pitchFamily="34" charset="0"/>
                <a:cs typeface="Arial" pitchFamily="34" charset="0"/>
              </a:rPr>
              <a:t>Zahtjev za plaćanje predujma:</a:t>
            </a:r>
          </a:p>
          <a:p>
            <a:pPr lvl="1" algn="l"/>
            <a:r>
              <a:rPr lang="hr-HR" sz="2800" dirty="0" smtClean="0">
                <a:latin typeface="Arial" pitchFamily="34" charset="0"/>
                <a:cs typeface="Arial" pitchFamily="34" charset="0"/>
              </a:rPr>
              <a:t>10 radnih dana (PT2) + 7 kalendarskih dana (PT1)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+ 30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dana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rok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izvršenje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plaćanja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Korisniku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(ako je sve pravilno pripremljeno)</a:t>
            </a:r>
          </a:p>
          <a:p>
            <a:pPr algn="l"/>
            <a:r>
              <a:rPr lang="hr-HR" sz="2800" dirty="0" smtClean="0">
                <a:latin typeface="Arial" pitchFamily="34" charset="0"/>
                <a:cs typeface="Arial" pitchFamily="34" charset="0"/>
              </a:rPr>
              <a:t>Zahtjev za nadoknadu sredstava:</a:t>
            </a:r>
          </a:p>
          <a:p>
            <a:pPr lvl="1" algn="l"/>
            <a:r>
              <a:rPr lang="hr-HR" sz="2800" dirty="0" smtClean="0">
                <a:latin typeface="Arial" pitchFamily="34" charset="0"/>
                <a:cs typeface="Arial" pitchFamily="34" charset="0"/>
              </a:rPr>
              <a:t>30 kalendarskih dana (PT2) +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30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dana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rok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izvršenje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plaćanja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Korisniku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mjeseca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(ako je sve pravilno pripremljeno, inače se ne isplaćuju svi troškovi)</a:t>
            </a:r>
          </a:p>
          <a:p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NADOKNADA SREDSTAVA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8280920" cy="4248472"/>
          </a:xfrm>
        </p:spPr>
        <p:txBody>
          <a:bodyPr>
            <a:normAutofit lnSpcReduction="10000"/>
          </a:bodyPr>
          <a:lstStyle/>
          <a:p>
            <a:pPr algn="l"/>
            <a:r>
              <a:rPr lang="hr-HR" sz="2800" dirty="0" smtClean="0">
                <a:latin typeface="Arial" pitchFamily="34" charset="0"/>
                <a:cs typeface="Arial" pitchFamily="34" charset="0"/>
              </a:rPr>
              <a:t>Završni zahtjev za nadoknadu sredstava:</a:t>
            </a:r>
          </a:p>
          <a:p>
            <a:pPr algn="l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lvl="1" algn="l"/>
            <a:r>
              <a:rPr lang="hr-HR" sz="2800" dirty="0" smtClean="0">
                <a:latin typeface="Arial" pitchFamily="34" charset="0"/>
                <a:cs typeface="Arial" pitchFamily="34" charset="0"/>
              </a:rPr>
              <a:t>(obveza predaje Završnog zahtjeva je 30 kalendarskih dana nakon završetka provedbe+ 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lvl="1" algn="l"/>
            <a:r>
              <a:rPr lang="hr-HR" sz="2800" dirty="0" smtClean="0">
                <a:latin typeface="Arial" pitchFamily="34" charset="0"/>
                <a:cs typeface="Arial" pitchFamily="34" charset="0"/>
              </a:rPr>
              <a:t>60 kalendarskih dana (PT2) +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30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dana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rok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lvl="1" algn="l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lvl="1" algn="l"/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izvršenje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plaćanja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do 3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mjeseca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od predaje zahtjeva (ako je sve ispravno potkrepljeno, inače se troškovi smatraju neprihvatljivim)</a:t>
            </a:r>
          </a:p>
          <a:p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NADOKNADA SREDSTAVA</a:t>
            </a:r>
            <a:r>
              <a:rPr lang="hr-HR" sz="4800" dirty="0" smtClean="0">
                <a:solidFill>
                  <a:schemeClr val="tx1"/>
                </a:solidFill>
              </a:rPr>
              <a:t> </a:t>
            </a:r>
            <a:endParaRPr lang="hr-HR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8280920" cy="4248472"/>
          </a:xfrm>
        </p:spPr>
        <p:txBody>
          <a:bodyPr>
            <a:normAutofit/>
          </a:bodyPr>
          <a:lstStyle/>
          <a:p>
            <a:pPr algn="l"/>
            <a:r>
              <a:rPr lang="hr-HR" sz="2800" dirty="0" smtClean="0">
                <a:latin typeface="Arial" pitchFamily="34" charset="0"/>
                <a:cs typeface="Arial" pitchFamily="34" charset="0"/>
              </a:rPr>
              <a:t>Moguća su učestalija plaćanja, ali zahtijevaju velike administrativne kapacitete:</a:t>
            </a:r>
          </a:p>
          <a:p>
            <a:pPr algn="l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lvl="1" algn="l"/>
            <a:r>
              <a:rPr lang="hr-HR" sz="2800" dirty="0" smtClean="0">
                <a:latin typeface="Arial" pitchFamily="34" charset="0"/>
                <a:cs typeface="Arial" pitchFamily="34" charset="0"/>
              </a:rPr>
              <a:t>Zahtjev za nadoknadu sredstava je ujedno i Izvješće o napretku</a:t>
            </a:r>
          </a:p>
          <a:p>
            <a:pPr lvl="1" algn="l"/>
            <a:r>
              <a:rPr lang="hr-HR" sz="2800" dirty="0" smtClean="0">
                <a:latin typeface="Arial" pitchFamily="34" charset="0"/>
                <a:cs typeface="Arial" pitchFamily="34" charset="0"/>
              </a:rPr>
              <a:t>Zahtjev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nadoknadom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sredstava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mora biti popraćen dokumentiranim dokazima o nastalim troškovima i izvršenim uplatama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TROŠKOVI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8280920" cy="424847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Treba  ih raspodijeliti na prihvatljive i neprihvatljive  </a:t>
            </a:r>
          </a:p>
          <a:p>
            <a:pPr algn="l">
              <a:defRPr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charset="0"/>
              <a:buChar char="•"/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Prihvatljive troškove dijelimo na:</a:t>
            </a:r>
          </a:p>
          <a:p>
            <a:pPr algn="l">
              <a:defRPr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Font typeface="Arial" charset="0"/>
              <a:buAutoNum type="alphaUcParenR"/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javna sredstva (državni proračun ili proračun lokalne i područne samouprave)</a:t>
            </a:r>
          </a:p>
          <a:p>
            <a:pPr marL="514350" indent="-514350" algn="l">
              <a:buFont typeface="Arial" charset="0"/>
              <a:buAutoNum type="alphaUcParenR"/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privatna sredstva</a:t>
            </a:r>
          </a:p>
          <a:p>
            <a:pPr algn="l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060848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53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PROBLEMSKO STABLO</a:t>
            </a:r>
            <a:endParaRPr lang="hr-HR" sz="53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8224217" cy="3579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TROŠKOVI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7740" y="1935163"/>
            <a:ext cx="6108520" cy="438943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TEME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1988840"/>
            <a:ext cx="8280920" cy="480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hr-HR" altLang="en-US" sz="2800" dirty="0" smtClean="0">
                <a:latin typeface="Arial" pitchFamily="34" charset="0"/>
                <a:cs typeface="Arial" pitchFamily="34" charset="0"/>
              </a:rPr>
              <a:t>Prema Uredbi Vijeća 1083/2006:</a:t>
            </a:r>
          </a:p>
          <a:p>
            <a:pPr>
              <a:lnSpc>
                <a:spcPct val="80000"/>
              </a:lnSpc>
            </a:pPr>
            <a:endParaRPr lang="hr-HR" altLang="en-US" sz="2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800" dirty="0" smtClean="0">
                <a:latin typeface="Arial" pitchFamily="34" charset="0"/>
                <a:cs typeface="Arial" pitchFamily="34" charset="0"/>
              </a:rPr>
              <a:t>- Jednake mogućnosti,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800" dirty="0" smtClean="0">
                <a:latin typeface="Arial" pitchFamily="34" charset="0"/>
                <a:cs typeface="Arial" pitchFamily="34" charset="0"/>
              </a:rPr>
              <a:t>- Održivi razvoj i zaštita okoliša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800" dirty="0" smtClean="0">
                <a:latin typeface="Arial" pitchFamily="34" charset="0"/>
                <a:cs typeface="Arial" pitchFamily="34" charset="0"/>
              </a:rPr>
              <a:t>- Promicanje načela dobrog upravljanja</a:t>
            </a:r>
            <a:br>
              <a:rPr lang="hr-HR" altLang="en-US" sz="2800" dirty="0" smtClean="0">
                <a:latin typeface="Arial" pitchFamily="34" charset="0"/>
                <a:cs typeface="Arial" pitchFamily="34" charset="0"/>
              </a:rPr>
            </a:br>
            <a:endParaRPr lang="hr-HR" alt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altLang="en-US" sz="2800" dirty="0" smtClean="0">
                <a:latin typeface="Arial" pitchFamily="34" charset="0"/>
                <a:cs typeface="Arial" pitchFamily="34" charset="0"/>
              </a:rPr>
              <a:t>To znači da ove teme trebaju biti ugrađene u sve programe kohezijske politike</a:t>
            </a:r>
            <a:br>
              <a:rPr lang="hr-HR" altLang="en-US" sz="2800" dirty="0" smtClean="0">
                <a:latin typeface="Arial" pitchFamily="34" charset="0"/>
                <a:cs typeface="Arial" pitchFamily="34" charset="0"/>
              </a:rPr>
            </a:br>
            <a:endParaRPr lang="hr-HR" alt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2800" dirty="0" err="1" smtClean="0">
                <a:latin typeface="Arial" pitchFamily="34" charset="0"/>
                <a:cs typeface="Arial" pitchFamily="34" charset="0"/>
              </a:rPr>
              <a:t>preporuka</a:t>
            </a: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GB" altLang="en-US" sz="2800" dirty="0" err="1" smtClean="0">
                <a:latin typeface="Arial" pitchFamily="34" charset="0"/>
                <a:cs typeface="Arial" pitchFamily="34" charset="0"/>
              </a:rPr>
              <a:t>koristiti</a:t>
            </a: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altLang="en-US" sz="2800" dirty="0" smtClean="0">
                <a:latin typeface="Arial" pitchFamily="34" charset="0"/>
                <a:cs typeface="Arial" pitchFamily="34" charset="0"/>
              </a:rPr>
              <a:t>„Upitnik o uključivanju horizontalnih prioriteta u projekt”</a:t>
            </a:r>
          </a:p>
          <a:p>
            <a:pPr>
              <a:lnSpc>
                <a:spcPct val="80000"/>
              </a:lnSpc>
            </a:pPr>
            <a:endParaRPr lang="hr-HR" altLang="en-US" sz="2500" dirty="0" smtClean="0"/>
          </a:p>
          <a:p>
            <a:pPr>
              <a:lnSpc>
                <a:spcPct val="80000"/>
              </a:lnSpc>
            </a:pPr>
            <a:endParaRPr lang="hr-HR" altLang="en-US" sz="2500" dirty="0" smtClean="0"/>
          </a:p>
          <a:p>
            <a:pPr>
              <a:lnSpc>
                <a:spcPct val="80000"/>
              </a:lnSpc>
            </a:pPr>
            <a:endParaRPr lang="hr-HR" altLang="en-US" sz="25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UPITNIK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/>
          <a:srcRect b="12928"/>
          <a:stretch/>
        </p:blipFill>
        <p:spPr>
          <a:xfrm>
            <a:off x="1257266" y="1935163"/>
            <a:ext cx="6629468" cy="438943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PROMIDŽBA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1988840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en-US" sz="2800" dirty="0" smtClean="0">
                <a:latin typeface="Arial" pitchFamily="34" charset="0"/>
                <a:cs typeface="Arial" pitchFamily="34" charset="0"/>
              </a:rPr>
              <a:t>Alati  vidljivosti </a:t>
            </a:r>
          </a:p>
          <a:p>
            <a:endParaRPr lang="hr-HR" altLang="en-US" sz="2800" dirty="0" smtClean="0"/>
          </a:p>
          <a:p>
            <a:r>
              <a:rPr lang="hr-HR" altLang="en-US" sz="2800" dirty="0" smtClean="0">
                <a:latin typeface="Arial" pitchFamily="34" charset="0"/>
                <a:cs typeface="Arial" pitchFamily="34" charset="0"/>
              </a:rPr>
              <a:t>zadani su Općim uvjetima i Uputama za korisnike sredstava - informiranje i vidljivost</a:t>
            </a:r>
          </a:p>
          <a:p>
            <a:endParaRPr lang="hr-HR" alt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altLang="en-US" sz="2800" dirty="0" smtClean="0">
                <a:latin typeface="Arial" pitchFamily="34" charset="0"/>
                <a:cs typeface="Arial" pitchFamily="34" charset="0"/>
              </a:rPr>
              <a:t>definirajte publikacije, konferencije, tiskani materijal i materijal koji će se emitirati putem radija, TV-a, interneta, različiti promotivni materijal</a:t>
            </a:r>
          </a:p>
          <a:p>
            <a:endParaRPr lang="hr-HR" alt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PROMIDŽBA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1988840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altLang="en-US" sz="2800" dirty="0" smtClean="0"/>
          </a:p>
          <a:p>
            <a:pPr algn="ctr"/>
            <a:r>
              <a:rPr lang="hr-HR" altLang="en-US" sz="2800" dirty="0" smtClean="0">
                <a:latin typeface="Arial" pitchFamily="34" charset="0"/>
                <a:cs typeface="Arial" pitchFamily="34" charset="0"/>
              </a:rPr>
              <a:t>odredite dinamiku promidžbe,</a:t>
            </a:r>
          </a:p>
          <a:p>
            <a:pPr algn="ctr"/>
            <a:endParaRPr lang="hr-HR" alt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altLang="en-US" sz="2800" dirty="0" smtClean="0">
                <a:latin typeface="Arial" pitchFamily="34" charset="0"/>
                <a:cs typeface="Arial" pitchFamily="34" charset="0"/>
              </a:rPr>
              <a:t> odgovorne osobe,</a:t>
            </a:r>
          </a:p>
          <a:p>
            <a:pPr algn="ctr"/>
            <a:endParaRPr lang="hr-HR" alt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altLang="en-US" sz="2800" dirty="0" smtClean="0">
                <a:latin typeface="Arial" pitchFamily="34" charset="0"/>
                <a:cs typeface="Arial" pitchFamily="34" charset="0"/>
              </a:rPr>
              <a:t> sredstva namijenjena promidžbi</a:t>
            </a:r>
          </a:p>
          <a:p>
            <a:pPr algn="ctr"/>
            <a:endParaRPr lang="hr-HR" alt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b="0" dirty="0" smtClean="0">
                <a:solidFill>
                  <a:schemeClr val="tx1"/>
                </a:solidFill>
                <a:effectLst/>
              </a:rPr>
              <a:t>PROMIDŽBA </a:t>
            </a:r>
            <a:endParaRPr lang="hr-H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82006"/>
            <a:ext cx="7467600" cy="409575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hr-HR" sz="2800" dirty="0" smtClean="0"/>
          </a:p>
          <a:p>
            <a:pPr algn="ctr">
              <a:buNone/>
            </a:pPr>
            <a:endParaRPr lang="hr-HR" sz="2800" dirty="0" smtClean="0"/>
          </a:p>
          <a:p>
            <a:pPr algn="ctr">
              <a:buNone/>
            </a:pPr>
            <a:endParaRPr lang="hr-HR" sz="2800" dirty="0" smtClean="0"/>
          </a:p>
          <a:p>
            <a:pPr algn="ctr">
              <a:buNone/>
            </a:pPr>
            <a:r>
              <a:rPr lang="hr-HR" sz="2800" dirty="0" smtClean="0"/>
              <a:t>Hvala na  pažnji</a:t>
            </a:r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OBRASCI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Obrazac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A:</a:t>
            </a:r>
            <a:endParaRPr lang="hr-HR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Svrha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opravdanost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projekta</a:t>
            </a:r>
            <a:endParaRPr lang="en-GB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28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aznačite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problem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projekt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želi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riješiti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uvrstite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relevantne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podatke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Obrazac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B1: </a:t>
            </a:r>
            <a:endParaRPr lang="hr-HR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Relevantnost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projektne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prijave</a:t>
            </a:r>
            <a:endParaRPr lang="en-GB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opišite problem i potkrijepite ga relevantnim      podacima</a:t>
            </a:r>
          </a:p>
          <a:p>
            <a:pPr>
              <a:buNone/>
            </a:pPr>
            <a:endParaRPr lang="hr-HR" sz="2800" dirty="0" smtClean="0"/>
          </a:p>
          <a:p>
            <a:pPr>
              <a:buNone/>
            </a:pPr>
            <a:endParaRPr lang="hr-HR" sz="2800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CILJ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  <a:p>
            <a:pPr algn="just"/>
            <a:r>
              <a:rPr lang="hr-HR" sz="2800" dirty="0" smtClean="0">
                <a:latin typeface="Arial" pitchFamily="34" charset="0"/>
                <a:cs typeface="Arial" pitchFamily="34" charset="0"/>
              </a:rPr>
              <a:t>Uočenu problematiku  iz  problemskog stabla</a:t>
            </a:r>
          </a:p>
          <a:p>
            <a:pPr algn="just"/>
            <a:r>
              <a:rPr lang="hr-HR" sz="28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zamjenjujemo rješenjima odnosno ciljevima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741682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IZBOR</a:t>
            </a:r>
            <a:endParaRPr lang="hr-HR" sz="4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280920" cy="3528392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endParaRPr lang="hr-H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28288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hr-HR" sz="2800" b="1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51520" y="2551837"/>
            <a:ext cx="85689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     Polazište za našu strategiju:</a:t>
            </a: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2800" dirty="0" smtClean="0">
                <a:latin typeface="Arial" pitchFamily="34" charset="0"/>
                <a:cs typeface="Arial" pitchFamily="34" charset="0"/>
              </a:rPr>
              <a:t>ODLUKA  -  koje ciljeve možemo ili ne možemo uključiti u svoj projekt</a:t>
            </a:r>
          </a:p>
          <a:p>
            <a:pPr lvl="1"/>
            <a:endParaRPr lang="hr-HR" sz="2800" dirty="0" smtClean="0"/>
          </a:p>
          <a:p>
            <a:pPr lvl="1"/>
            <a:endParaRPr lang="hr-HR" sz="2800" dirty="0" smtClean="0"/>
          </a:p>
          <a:p>
            <a:pPr lvl="1"/>
            <a:endParaRPr lang="hr-HR" sz="2800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5854</TotalTime>
  <Words>2169</Words>
  <Application>Microsoft Office PowerPoint</Application>
  <PresentationFormat>On-screen Show (4:3)</PresentationFormat>
  <Paragraphs>1278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Median</vt:lpstr>
      <vt:lpstr>Flow</vt:lpstr>
      <vt:lpstr>UVOD U PISANJE PROJEKATA</vt:lpstr>
      <vt:lpstr>INES RUDELIĆ-DIPL.POLITOLOG</vt:lpstr>
      <vt:lpstr>PROJEKT</vt:lpstr>
      <vt:lpstr> PROJEKT</vt:lpstr>
      <vt:lpstr> PROBLEMSKO STABLO</vt:lpstr>
      <vt:lpstr> PROBLEMSKO STABLO</vt:lpstr>
      <vt:lpstr> OBRASCI</vt:lpstr>
      <vt:lpstr> CILJ</vt:lpstr>
      <vt:lpstr> IZBOR</vt:lpstr>
      <vt:lpstr> CILJEVI</vt:lpstr>
      <vt:lpstr> HIJERARHIJA CILJEVA</vt:lpstr>
      <vt:lpstr> NEDOSTACI PROJEKATA</vt:lpstr>
      <vt:lpstr> CILJ</vt:lpstr>
      <vt:lpstr>EVALUACIJSKI KRITERIJ </vt:lpstr>
      <vt:lpstr>KORACI</vt:lpstr>
      <vt:lpstr>LOGIČKA MATRICA</vt:lpstr>
      <vt:lpstr>LOGIČKA MATRICA</vt:lpstr>
      <vt:lpstr> STABLO CILJEVA</vt:lpstr>
      <vt:lpstr> GREŠKE</vt:lpstr>
      <vt:lpstr> CILJNA SKUPINA</vt:lpstr>
      <vt:lpstr> CILJNA SKUPINA</vt:lpstr>
      <vt:lpstr> CILJNA SKUPINA</vt:lpstr>
      <vt:lpstr> POGREŠNE CILJNE SKUPINE</vt:lpstr>
      <vt:lpstr>POGREŠNE CILJNE SKUPINE </vt:lpstr>
      <vt:lpstr> PRIMJER DOBRE PRAKSE</vt:lpstr>
      <vt:lpstr> OPIS CILJNE SKUPINE</vt:lpstr>
      <vt:lpstr> AKTIVNOSTI</vt:lpstr>
      <vt:lpstr> MJERLJIVI REZULTATI</vt:lpstr>
      <vt:lpstr> POKAZATELJI</vt:lpstr>
      <vt:lpstr> LOŠI POKAZATELJI</vt:lpstr>
      <vt:lpstr> CILJ</vt:lpstr>
      <vt:lpstr> ELEMENT PROJEKTA</vt:lpstr>
      <vt:lpstr> ELEMENT PROJEKTA</vt:lpstr>
      <vt:lpstr> AKTIVNOSTI</vt:lpstr>
      <vt:lpstr> AKTIVNOSTI</vt:lpstr>
      <vt:lpstr> AKTIVNOSTI</vt:lpstr>
      <vt:lpstr> AKTIVNOSTI</vt:lpstr>
      <vt:lpstr> AKTIVNOSTI</vt:lpstr>
      <vt:lpstr> AKTIVNOSTI</vt:lpstr>
      <vt:lpstr> GANTOGRAM</vt:lpstr>
      <vt:lpstr> AKTIVNOSTI</vt:lpstr>
      <vt:lpstr> RIZICI</vt:lpstr>
      <vt:lpstr> REZULTAT</vt:lpstr>
      <vt:lpstr> PODACI</vt:lpstr>
      <vt:lpstr> PODACI</vt:lpstr>
      <vt:lpstr> PODACI</vt:lpstr>
      <vt:lpstr> PODACI</vt:lpstr>
      <vt:lpstr> PODACI</vt:lpstr>
      <vt:lpstr> FINANCIJSKA ODRŽIVOST</vt:lpstr>
      <vt:lpstr> FINANCIJSKA ODRŽIVOST</vt:lpstr>
      <vt:lpstr> INSTITUCIONALNA ODRŽIVOST</vt:lpstr>
      <vt:lpstr> INSTITUCIONALNA ODRŽIVOST</vt:lpstr>
      <vt:lpstr> PRORAČUN</vt:lpstr>
      <vt:lpstr>NOVČANI TIJEK</vt:lpstr>
      <vt:lpstr>FINANCIRANJE</vt:lpstr>
      <vt:lpstr> NADOKNADA SREDSTAVA</vt:lpstr>
      <vt:lpstr> NADOKNADA SREDSTAVA</vt:lpstr>
      <vt:lpstr>NADOKNADA SREDSTAVA </vt:lpstr>
      <vt:lpstr> TROŠKOVI</vt:lpstr>
      <vt:lpstr>TROŠKOVI</vt:lpstr>
      <vt:lpstr> TEME</vt:lpstr>
      <vt:lpstr> UPITNIK</vt:lpstr>
      <vt:lpstr> PROMIDŽBA</vt:lpstr>
      <vt:lpstr> PROMIDŽBA</vt:lpstr>
      <vt:lpstr>PROMIDŽBA </vt:lpstr>
      <vt:lpstr>Slide 66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Marko</dc:creator>
  <cp:lastModifiedBy>Marko</cp:lastModifiedBy>
  <cp:revision>762</cp:revision>
  <dcterms:created xsi:type="dcterms:W3CDTF">2013-04-10T07:19:58Z</dcterms:created>
  <dcterms:modified xsi:type="dcterms:W3CDTF">2016-07-28T16:13:41Z</dcterms:modified>
</cp:coreProperties>
</file>