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64" r:id="rId11"/>
    <p:sldId id="291" r:id="rId12"/>
    <p:sldId id="288" r:id="rId13"/>
    <p:sldId id="293" r:id="rId14"/>
    <p:sldId id="290" r:id="rId15"/>
    <p:sldId id="292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80" r:id="rId24"/>
    <p:sldId id="281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C1ED6-972C-48D1-BF2E-367329BE92E8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83817-41BF-468D-8A83-3B0A004A43B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hr-HR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10.09.2013.</a:t>
            </a:r>
            <a:endParaRPr lang="hr-H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153400" cy="9906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876D25A-DFD6-4FB8-BD91-3B79884D81F7}" type="datetimeFigureOut">
              <a:rPr lang="hr-HR" smtClean="0"/>
              <a:pPr/>
              <a:t>28.7.2016.</a:t>
            </a:fld>
            <a:endParaRPr lang="hr-H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76D25A-DFD6-4FB8-BD91-3B79884D81F7}" type="datetimeFigureOut">
              <a:rPr lang="hr-HR" smtClean="0"/>
              <a:pPr/>
              <a:t>28.7.2016.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84F212-6A7E-4132-8729-2A91344D06D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10" name="Picture 9" descr="l2.jpg"/>
          <p:cNvPicPr/>
          <p:nvPr userDrawn="1"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40352" y="188640"/>
            <a:ext cx="1187624" cy="260648"/>
          </a:xfrm>
          <a:prstGeom prst="rect">
            <a:avLst/>
          </a:prstGeom>
          <a:noFill/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</a:rPr>
              <a:t>MI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KREIRAMO </a:t>
            </a:r>
            <a:br>
              <a:rPr lang="hr-HR" dirty="0" smtClean="0">
                <a:solidFill>
                  <a:schemeClr val="tx1"/>
                </a:solidFill>
              </a:rPr>
            </a:br>
            <a:r>
              <a:rPr lang="hr-HR" dirty="0" smtClean="0">
                <a:solidFill>
                  <a:schemeClr val="tx1"/>
                </a:solidFill>
              </a:rPr>
              <a:t>SVOJ POSAO.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8460432" cy="3960440"/>
          </a:xfrm>
        </p:spPr>
        <p:txBody>
          <a:bodyPr>
            <a:normAutofit/>
          </a:bodyPr>
          <a:lstStyle/>
          <a:p>
            <a:pPr algn="l"/>
            <a:endParaRPr lang="hr-HR" sz="15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hr-HR" sz="1400" dirty="0" smtClean="0">
              <a:ln>
                <a:solidFill>
                  <a:schemeClr val="tx1">
                    <a:lumMod val="85000"/>
                    <a:alpha val="49000"/>
                  </a:schemeClr>
                </a:solidFill>
              </a:ln>
              <a:latin typeface="Arial" pitchFamily="34" charset="0"/>
              <a:cs typeface="Arial" pitchFamily="34" charset="0"/>
            </a:endParaRP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Izradila: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INES RUDELIĆ, diplomirani politolog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Udruga LIBERA za edukaciju i samozapošljavanje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Ostrovička 4, 10000 Zagreb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tel.8893675, 095-850-83-99</a:t>
            </a:r>
          </a:p>
          <a:p>
            <a:pPr algn="l"/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Zagreb</a:t>
            </a:r>
            <a:r>
              <a:rPr lang="hr-HR" sz="140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, 19.08.2014</a:t>
            </a:r>
            <a:r>
              <a:rPr lang="hr-HR" sz="1400" dirty="0" smtClean="0">
                <a:ln>
                  <a:solidFill>
                    <a:schemeClr val="tx1">
                      <a:lumMod val="85000"/>
                      <a:alpha val="49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.</a:t>
            </a:r>
            <a:r>
              <a:rPr lang="hr-H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POZITIVAN STAV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hr-HR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hr-HR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OPTIMIZAM</a:t>
            </a:r>
          </a:p>
          <a:p>
            <a:pPr algn="r">
              <a:buNone/>
            </a:pPr>
            <a:endParaRPr lang="hr-HR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hr-HR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ŽELJE</a:t>
            </a:r>
          </a:p>
          <a:p>
            <a:pPr algn="ctr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SAMOPOUZDANJE</a:t>
            </a:r>
          </a:p>
          <a:p>
            <a:pPr>
              <a:buNone/>
            </a:pPr>
            <a:r>
              <a:rPr lang="hr-HR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USAVRŠAVANJE</a:t>
            </a:r>
          </a:p>
          <a:p>
            <a:pPr algn="ctr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PROFESIONALNI VIZUALNI DOJAM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5" name="Picture 2" descr="C:\Users\Marko\Dropbox\smajlici-za-faceboo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2842369" cy="230425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BUDITE OPTIMISTIČNI</a:t>
            </a:r>
            <a:endParaRPr lang="hr-HR" dirty="0">
              <a:solidFill>
                <a:schemeClr val="accent2"/>
              </a:solidFill>
            </a:endParaRPr>
          </a:p>
        </p:txBody>
      </p:sp>
      <p:pic>
        <p:nvPicPr>
          <p:cNvPr id="4098" name="Picture 2" descr="C:\Users\Marko\Dropbox\Green-Forest-Wallpape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9525" y="2085975"/>
            <a:ext cx="6819900" cy="35242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OSTVARITE ŽELJE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Fokusirajte se na jednu stvar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400" dirty="0" smtClean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Izaberite jednu stvar koju radite bolje od drugih </a:t>
            </a:r>
          </a:p>
          <a:p>
            <a:pPr>
              <a:buFont typeface="Wingdings" pitchFamily="2" charset="2"/>
              <a:buChar char="v"/>
            </a:pPr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Napravite svoju listu od 10 najboljih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400" dirty="0" smtClean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Napravite popis od 10 najuspješnijih ljudi u vašem području i obratite pažnju zašto su uspješni</a:t>
            </a:r>
          </a:p>
          <a:p>
            <a:pPr>
              <a:buFont typeface="Wingdings" pitchFamily="2" charset="2"/>
              <a:buChar char="v"/>
            </a:pPr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Pratite svoj napredak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400" dirty="0" smtClean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Radite statistike na tjednoj razini - koliko ste ljudi pomogli, koliko ste proizvoda prodali</a:t>
            </a:r>
          </a:p>
          <a:p>
            <a:pPr>
              <a:buFont typeface="Wingdings" pitchFamily="2" charset="2"/>
              <a:buChar char="v"/>
            </a:pPr>
            <a:r>
              <a:rPr lang="hr-HR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Izgradite rutine koje će vam osigurati napredak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400" dirty="0" smtClean="0">
                <a:latin typeface="Arial" pitchFamily="34" charset="0"/>
                <a:cs typeface="Arial" pitchFamily="34" charset="0"/>
              </a:rPr>
            </a:br>
            <a:r>
              <a:rPr lang="hr-HR" sz="2400" dirty="0" smtClean="0">
                <a:latin typeface="Arial" pitchFamily="34" charset="0"/>
                <a:cs typeface="Arial" pitchFamily="34" charset="0"/>
              </a:rPr>
              <a:t>Nikada ne zaboravite da ostvarenje cilja ovisi o rutinama koje ste izgradili 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IZGRADITE SAMOPOUZDANJE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hr-HR" sz="2400" b="1" dirty="0" smtClean="0">
                <a:solidFill>
                  <a:srgbClr val="0070C0"/>
                </a:solidFill>
              </a:rPr>
              <a:t>                   </a:t>
            </a:r>
          </a:p>
          <a:p>
            <a:pPr algn="just">
              <a:buNone/>
            </a:pPr>
            <a:r>
              <a:rPr lang="hr-HR" sz="2400" b="1" dirty="0" smtClean="0">
                <a:solidFill>
                  <a:srgbClr val="0070C0"/>
                </a:solidFill>
              </a:rPr>
              <a:t>                   </a:t>
            </a:r>
            <a:r>
              <a:rPr lang="hr-HR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KOLIKO JA CIJENIM SAMOG SEBE</a:t>
            </a:r>
          </a:p>
          <a:p>
            <a:pPr algn="just"/>
            <a:endParaRPr lang="hr-HR" sz="1800" b="1" dirty="0" smtClean="0"/>
          </a:p>
          <a:p>
            <a:pPr algn="just"/>
            <a:endParaRPr lang="hr-HR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2400" b="1" dirty="0" smtClean="0">
                <a:latin typeface="Arial" pitchFamily="34" charset="0"/>
                <a:cs typeface="Arial" pitchFamily="34" charset="0"/>
              </a:rPr>
              <a:t>pr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oces razvijanja sam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poštovanja i povjerenja u sebe i svoje sposobnosti mahom 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svodi na osvještavanje i otpuštanje svih lažnih i ograničavajučih načina razmišljanja o sebi</a:t>
            </a:r>
            <a:endParaRPr lang="hr-HR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2400" b="1" i="1" u="sng" dirty="0" smtClean="0">
                <a:latin typeface="Arial" pitchFamily="34" charset="0"/>
                <a:cs typeface="Arial" pitchFamily="34" charset="0"/>
              </a:rPr>
              <a:t>Tehnike stvaranja samouvjerenosti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: lijepo se obući, brže hodati, uvježbati osobnu prezentaciju, pokazati zahvalnost, dijeliti drugima komplimente</a:t>
            </a:r>
            <a:endParaRPr lang="vi-VN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043608" y="18448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own Arrow 4"/>
          <p:cNvSpPr/>
          <p:nvPr/>
        </p:nvSpPr>
        <p:spPr>
          <a:xfrm>
            <a:off x="7812360" y="18448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POSTAVITE JASNE CILJEVE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utvrđivanje trenutnog stanja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SWOT ANALIZA (prednosti i mane vašeg poduzeća)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postavljanje ciljeva i rokova u poslovanju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dugoročni i kratkoročni ciljevi usklađeni s misijom i vizijom poslovanja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izbor strategije</a:t>
            </a:r>
          </a:p>
          <a:p>
            <a:pPr lvl="2"/>
            <a:r>
              <a:rPr lang="hr-HR" dirty="0" smtClean="0">
                <a:latin typeface="Arial" pitchFamily="34" charset="0"/>
                <a:cs typeface="Arial" pitchFamily="34" charset="0"/>
              </a:rPr>
              <a:t>u zavisnosti od ciljeva koje ste zadali 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traženje rješenja</a:t>
            </a:r>
          </a:p>
          <a:p>
            <a:pPr>
              <a:buNone/>
            </a:pPr>
            <a:r>
              <a:rPr lang="hr-HR" sz="2600" dirty="0" smtClean="0">
                <a:latin typeface="Arial" pitchFamily="34" charset="0"/>
                <a:cs typeface="Arial" pitchFamily="34" charset="0"/>
              </a:rPr>
              <a:t>          planovi, zadaci, upravljanje ljudima, procedure</a:t>
            </a:r>
          </a:p>
          <a:p>
            <a:r>
              <a:rPr lang="hr-HR" b="1" dirty="0" smtClean="0">
                <a:latin typeface="Arial" pitchFamily="34" charset="0"/>
                <a:cs typeface="Arial" pitchFamily="34" charset="0"/>
              </a:rPr>
              <a:t>konačna odluka</a:t>
            </a:r>
          </a:p>
          <a:p>
            <a:pPr hangingPunct="0"/>
            <a:endParaRPr lang="hr-HR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PLANIRAJTE....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Cilj: ……….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Do kada želim postići svoj cilj: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Koje mi informacije za to trebaju?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Na koje ću probleme vjerojatno naići?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Kako mogu riješiti te probleme?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Koje mjere trebam poduzeti? I kada?</a:t>
            </a:r>
          </a:p>
          <a:p>
            <a:r>
              <a:rPr lang="hr-HR" sz="3200" i="1" dirty="0" smtClean="0">
                <a:latin typeface="Arial" pitchFamily="34" charset="0"/>
                <a:cs typeface="Arial" pitchFamily="34" charset="0"/>
              </a:rPr>
              <a:t>Koliko je ovaj cilj važan za mene?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POMAGANJE, ALTRUIZAM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hr-HR" b="1" dirty="0" smtClean="0">
                <a:solidFill>
                  <a:srgbClr val="0070C0"/>
                </a:solidFill>
              </a:rPr>
              <a:t>	</a:t>
            </a:r>
            <a:r>
              <a:rPr lang="hr-HR" sz="11200" b="1" i="1" dirty="0" smtClean="0">
                <a:latin typeface="Arial" pitchFamily="34" charset="0"/>
                <a:cs typeface="Arial" pitchFamily="34" charset="0"/>
              </a:rPr>
              <a:t>Ne budite opsjednuti novcem</a:t>
            </a:r>
            <a:r>
              <a:rPr lang="hr-HR" sz="11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1200" i="1" dirty="0" smtClean="0">
                <a:latin typeface="Arial" pitchFamily="34" charset="0"/>
                <a:cs typeface="Arial" pitchFamily="34" charset="0"/>
              </a:rPr>
            </a:br>
            <a:endParaRPr lang="hr-HR" sz="112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6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***</a:t>
            </a:r>
          </a:p>
          <a:p>
            <a:pPr algn="ctr">
              <a:buNone/>
            </a:pPr>
            <a:endParaRPr lang="hr-HR" sz="112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1200" b="1" i="1" dirty="0" smtClean="0">
                <a:latin typeface="Arial" pitchFamily="34" charset="0"/>
                <a:cs typeface="Arial" pitchFamily="34" charset="0"/>
              </a:rPr>
              <a:t>Vodite računa o pomaganju drugima</a:t>
            </a:r>
            <a:r>
              <a:rPr lang="hr-HR" sz="112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1200" i="1" dirty="0" smtClean="0">
                <a:latin typeface="Arial" pitchFamily="34" charset="0"/>
                <a:cs typeface="Arial" pitchFamily="34" charset="0"/>
              </a:rPr>
            </a:br>
            <a:endParaRPr lang="hr-HR" sz="112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6000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***</a:t>
            </a:r>
          </a:p>
          <a:p>
            <a:pPr algn="ctr">
              <a:buNone/>
            </a:pPr>
            <a:endParaRPr lang="hr-HR" sz="112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sz="11200" b="1" i="1" dirty="0" smtClean="0">
                <a:latin typeface="Arial" pitchFamily="34" charset="0"/>
                <a:cs typeface="Arial" pitchFamily="34" charset="0"/>
              </a:rPr>
              <a:t>Na zaradu gledajte kao mogućnost ostvarivanja drugih stvari</a:t>
            </a:r>
            <a:r>
              <a:rPr lang="hr-HR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1200" dirty="0" smtClean="0">
                <a:latin typeface="Arial" pitchFamily="34" charset="0"/>
                <a:cs typeface="Arial" pitchFamily="34" charset="0"/>
              </a:rPr>
            </a:br>
            <a:endParaRPr lang="hr-HR" sz="11200" dirty="0" smtClean="0">
              <a:latin typeface="Arial" pitchFamily="34" charset="0"/>
              <a:cs typeface="Arial" pitchFamily="34" charset="0"/>
            </a:endParaRPr>
          </a:p>
          <a:p>
            <a:endParaRPr lang="hr-HR" sz="6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IZGRADITE PROFESIONALNI</a:t>
            </a:r>
            <a:br>
              <a:rPr lang="hr-HR" dirty="0" smtClean="0">
                <a:solidFill>
                  <a:schemeClr val="accent2"/>
                </a:solidFill>
              </a:rPr>
            </a:br>
            <a:r>
              <a:rPr lang="hr-HR" dirty="0" smtClean="0">
                <a:solidFill>
                  <a:schemeClr val="accent2"/>
                </a:solidFill>
              </a:rPr>
              <a:t>VIZUALNI DOJAM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hr-HR" i="1" dirty="0" smtClean="0"/>
          </a:p>
          <a:p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LOGOTIP </a:t>
            </a:r>
          </a:p>
          <a:p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ZAŠTITNI ZNAK</a:t>
            </a:r>
          </a:p>
          <a:p>
            <a:pPr algn="just"/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SISTEM BOJA</a:t>
            </a:r>
          </a:p>
          <a:p>
            <a:pPr algn="just"/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TIPOGRAFIJA</a:t>
            </a:r>
          </a:p>
          <a:p>
            <a:pPr algn="just"/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POSLOVNO PISMO 	</a:t>
            </a:r>
          </a:p>
          <a:p>
            <a:pPr algn="just"/>
            <a:r>
              <a:rPr lang="hr-HR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POSJETNICA</a:t>
            </a:r>
            <a:endParaRPr lang="hr-HR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Content Placeholder 6" descr="image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132856"/>
            <a:ext cx="4361527" cy="295232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KOMUNIKACIJSKA PITA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dirty="0" smtClean="0"/>
              <a:t> Profesor Albert Mahrabian je 70-tih godina objavio rezultate istraživanja kojima objašnjava da je u komunikaciji samo 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4" name="Oval 3"/>
          <p:cNvSpPr/>
          <p:nvPr/>
        </p:nvSpPr>
        <p:spPr>
          <a:xfrm>
            <a:off x="2555776" y="3212976"/>
            <a:ext cx="3312368" cy="28803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7 % VERBALNO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38% GLAS 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55% NEVERBALNO</a:t>
            </a:r>
            <a:endParaRPr lang="hr-H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KOMUNIKACIJSKA PRAVILA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           PRAVILO JASNOĆE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b="1" dirty="0" smtClean="0"/>
              <a:t>                                 PRAVILO JEDNOSTAVNOSTI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b="1" dirty="0" smtClean="0"/>
              <a:t>           PRAVILO ULJUDNOSTI 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b="1" dirty="0" smtClean="0"/>
              <a:t>                                      PRAVILO USKLAĐENOSTI </a:t>
            </a:r>
          </a:p>
          <a:p>
            <a:endParaRPr lang="hr-HR" b="1" dirty="0" smtClean="0"/>
          </a:p>
          <a:p>
            <a:endParaRPr lang="hr-HR" dirty="0"/>
          </a:p>
        </p:txBody>
      </p:sp>
      <p:sp>
        <p:nvSpPr>
          <p:cNvPr id="4" name="Right Arrow 3"/>
          <p:cNvSpPr/>
          <p:nvPr/>
        </p:nvSpPr>
        <p:spPr>
          <a:xfrm>
            <a:off x="683568" y="1628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ight Arrow 4"/>
          <p:cNvSpPr/>
          <p:nvPr/>
        </p:nvSpPr>
        <p:spPr>
          <a:xfrm>
            <a:off x="2771800" y="26369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/>
          <p:cNvSpPr/>
          <p:nvPr/>
        </p:nvSpPr>
        <p:spPr>
          <a:xfrm>
            <a:off x="755576" y="37890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ight Arrow 6"/>
          <p:cNvSpPr/>
          <p:nvPr/>
        </p:nvSpPr>
        <p:spPr>
          <a:xfrm>
            <a:off x="3347864" y="48691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KAKO KRENUTI?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Da biste doista postali ono što želite biti morate prije svega postati čovjek djelovanja,</a:t>
            </a:r>
          </a:p>
          <a:p>
            <a:pPr marL="514350" indent="-514350"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Većina ljudi je uvjerena da se netko drugi treba pobrinuti za njihovu sreću i uspjeh, </a:t>
            </a:r>
          </a:p>
          <a:p>
            <a:pPr marL="514350" indent="-514350"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Naprotiv sami trebate poći u akciju i ta vaša akcija neminovno mora donijeti ploda. </a:t>
            </a:r>
          </a:p>
          <a:p>
            <a:pPr marL="514350" indent="-514350">
              <a:buFont typeface="Wingdings" pitchFamily="2" charset="2"/>
              <a:buChar char="§"/>
            </a:pPr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VERBALNA KOMUNIKACIJA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hr-HR" dirty="0" smtClean="0"/>
              <a:t>   </a:t>
            </a:r>
            <a:r>
              <a:rPr lang="hr-HR" b="1" dirty="0" smtClean="0"/>
              <a:t>Uspjeh poslovnog razgovora može ovisiti o pravoj riječi izgovorenoj u pravo vrijeme:</a:t>
            </a:r>
          </a:p>
          <a:p>
            <a:pPr>
              <a:buNone/>
            </a:pPr>
            <a:endParaRPr lang="hr-HR" b="1" dirty="0" smtClean="0"/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Jezični marker  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Verbalni prvi dojam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Retorička pitanja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Ponavljanja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Metafore</a:t>
            </a:r>
          </a:p>
          <a:p>
            <a:pPr algn="ctr">
              <a:buNone/>
            </a:pPr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Emocije</a:t>
            </a:r>
          </a:p>
          <a:p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NEVERBALNA KOMUNIKACIJA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9472" y="1628800"/>
            <a:ext cx="8514528" cy="4495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hr-HR" sz="2400" b="1" dirty="0" smtClean="0"/>
              <a:t>   </a:t>
            </a:r>
            <a:r>
              <a:rPr lang="hr-HR" sz="2400" b="1" dirty="0" smtClean="0">
                <a:latin typeface="Arial" pitchFamily="34" charset="0"/>
                <a:cs typeface="Arial" pitchFamily="34" charset="0"/>
              </a:rPr>
              <a:t>U neverbalnu komunikaciju ubrajamo sve negovorne oblike ponašanja odnosno izražavanja misli i osjećaja</a:t>
            </a:r>
            <a:r>
              <a:rPr lang="hr-HR" sz="2400" b="1" dirty="0" smtClean="0"/>
              <a:t>                 		      </a:t>
            </a:r>
            <a:r>
              <a:rPr lang="hr-H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DRŽANJE TIJELA</a:t>
            </a:r>
          </a:p>
          <a:p>
            <a:pPr algn="ctr">
              <a:buNone/>
            </a:pPr>
            <a:endParaRPr lang="hr-H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hr-H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hr-H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</a:t>
            </a:r>
          </a:p>
          <a:p>
            <a:pPr algn="ctr">
              <a:buNone/>
            </a:pPr>
            <a:r>
              <a:rPr lang="hr-H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hr-H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GESTE  ------  KONTAKT OČIMA ------ IZRAZ LICA</a:t>
            </a:r>
          </a:p>
          <a:p>
            <a:pPr algn="ctr"/>
            <a:endParaRPr lang="hr-H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hr-HR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>
              <a:buNone/>
            </a:pPr>
            <a:r>
              <a:rPr lang="hr-HR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UDALJENOST OD SUGOVORNIKA  --- VANJSKI IZGLED --- GLAS</a:t>
            </a:r>
            <a:endParaRPr lang="hr-HR" sz="2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707904" y="3068960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Down Arrow 6"/>
          <p:cNvSpPr/>
          <p:nvPr/>
        </p:nvSpPr>
        <p:spPr>
          <a:xfrm>
            <a:off x="3707904" y="4797152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i="1" dirty="0" smtClean="0">
                <a:solidFill>
                  <a:schemeClr val="accent2"/>
                </a:solidFill>
              </a:rPr>
              <a:t>KOMUNIKACIJSKI STILOVI</a:t>
            </a:r>
            <a:endParaRPr lang="hr-HR" sz="4000" i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hangingPunct="0">
              <a:buNone/>
            </a:pPr>
            <a:r>
              <a:rPr lang="hr-HR" sz="7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TRI OSNOVNA STILA:</a:t>
            </a:r>
          </a:p>
          <a:p>
            <a:pPr hangingPunct="0">
              <a:buNone/>
            </a:pPr>
            <a:endParaRPr lang="hr-HR" sz="51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hr-HR" sz="55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PASIVAN</a:t>
            </a:r>
            <a:r>
              <a:rPr lang="hr-HR" sz="55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hr-HR" sz="5500" i="1" dirty="0" smtClean="0">
                <a:latin typeface="Arial" pitchFamily="34" charset="0"/>
                <a:cs typeface="Arial" pitchFamily="34" charset="0"/>
              </a:rPr>
              <a:t>OSOBA OKLIJEVA IZRAZITI SVOJE IDEJE I ŽELJE I BOJI SE OSUDE</a:t>
            </a:r>
          </a:p>
          <a:p>
            <a:pPr hangingPunct="0"/>
            <a:endParaRPr lang="hr-HR" sz="5500" i="1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hr-HR" sz="55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ASERTIVAN</a:t>
            </a:r>
            <a:r>
              <a:rPr lang="hr-HR" sz="55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5500" i="1" dirty="0" smtClean="0">
                <a:latin typeface="Arial" pitchFamily="34" charset="0"/>
                <a:cs typeface="Arial" pitchFamily="34" charset="0"/>
              </a:rPr>
              <a:t>OSOBA SLUŠA POZORNO, JASNO IZNOSI STAVOVE, PUNA JE SAMOPOUZDANJA</a:t>
            </a:r>
          </a:p>
          <a:p>
            <a:pPr hangingPunct="0"/>
            <a:endParaRPr lang="hr-HR" sz="55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hr-HR" sz="5500" b="1" i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AGRESIVAN</a:t>
            </a:r>
            <a:r>
              <a:rPr lang="hr-HR" sz="55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hr-HR" sz="5500" i="1" dirty="0" smtClean="0">
                <a:latin typeface="Arial" pitchFamily="34" charset="0"/>
                <a:cs typeface="Arial" pitchFamily="34" charset="0"/>
              </a:rPr>
              <a:t>OSOBA JE UVJERENA U SVOJU SUPERIORNOST, KORISTI AROGANTAN TON, PREKIDA SUGOVORNIKA </a:t>
            </a:r>
            <a:r>
              <a:rPr lang="hr-HR" sz="55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5500" dirty="0" smtClean="0">
                <a:latin typeface="Arial" pitchFamily="34" charset="0"/>
                <a:cs typeface="Arial" pitchFamily="34" charset="0"/>
              </a:rPr>
            </a:br>
            <a:r>
              <a:rPr lang="hr-HR" sz="4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4800" dirty="0" smtClean="0">
                <a:latin typeface="Arial" pitchFamily="34" charset="0"/>
                <a:cs typeface="Arial" pitchFamily="34" charset="0"/>
              </a:rPr>
            </a:br>
            <a:endParaRPr lang="hr-HR" sz="4800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POSLOVNI BONTON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hr-HR" dirty="0" smtClean="0"/>
              <a:t>  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ažno je stvoriti sliku o pouzdanom, povjerljivom i sigurnom partneru, susretljivom i ljubaznom kolegi i o sposobnom i stručnom lideru.</a:t>
            </a:r>
          </a:p>
          <a:p>
            <a:endParaRPr lang="hr-HR" dirty="0"/>
          </a:p>
        </p:txBody>
      </p:sp>
      <p:pic>
        <p:nvPicPr>
          <p:cNvPr id="1026" name="Picture 2" descr="C:\Users\Marko\Dropbox\Business-Etiquet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3429000"/>
            <a:ext cx="8280920" cy="316835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POSLOVNI BONTON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PONAŠANJE           OSLOVLJAVANJE</a:t>
            </a: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  TITULIRANJE               POZDRAVLJANJE</a:t>
            </a:r>
          </a:p>
          <a:p>
            <a:pPr algn="ctr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  PROTOKOL                                                					   POSLOVNA ETIKA</a:t>
            </a:r>
          </a:p>
          <a:p>
            <a:pPr algn="ct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TABU TEME                       DRESS CO</a:t>
            </a:r>
            <a:r>
              <a:rPr lang="hr-HR" dirty="0" smtClean="0"/>
              <a:t>DE</a:t>
            </a:r>
          </a:p>
          <a:p>
            <a:pPr>
              <a:buNone/>
            </a:pPr>
            <a:endParaRPr lang="hr-HR" dirty="0" smtClean="0"/>
          </a:p>
        </p:txBody>
      </p:sp>
      <p:cxnSp>
        <p:nvCxnSpPr>
          <p:cNvPr id="5" name="Elbow Connector 4"/>
          <p:cNvCxnSpPr/>
          <p:nvPr/>
        </p:nvCxnSpPr>
        <p:spPr>
          <a:xfrm rot="16200000" flipH="1">
            <a:off x="3887924" y="2240868"/>
            <a:ext cx="1058416" cy="554360"/>
          </a:xfrm>
          <a:prstGeom prst="bentConnector3">
            <a:avLst>
              <a:gd name="adj1" fmla="val 50000"/>
            </a:avLst>
          </a:prstGeom>
          <a:ln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rot="16200000" flipH="1">
            <a:off x="3815916" y="4473116"/>
            <a:ext cx="1440160" cy="6480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PRVI KORAK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2400" dirty="0" smtClean="0">
                <a:latin typeface="Arial" pitchFamily="34" charset="0"/>
                <a:cs typeface="Arial" pitchFamily="34" charset="0"/>
              </a:rPr>
              <a:t>Ukoliko </a:t>
            </a:r>
            <a:r>
              <a:rPr lang="hr-HR" sz="2400" smtClean="0">
                <a:latin typeface="Arial" pitchFamily="34" charset="0"/>
                <a:cs typeface="Arial" pitchFamily="34" charset="0"/>
              </a:rPr>
              <a:t>iskreno volite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i vjerujete u ono što radite, vaš entuzijazam će privući ljude...Potpuna posvećenost poslu je ono što dovodi do uspjeha.“</a:t>
            </a:r>
          </a:p>
          <a:p>
            <a:pPr algn="just"/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hr-H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hr-HR" i="1" dirty="0" smtClean="0"/>
          </a:p>
          <a:p>
            <a:pPr algn="just">
              <a:buNone/>
            </a:pPr>
            <a:endParaRPr lang="hr-HR" i="1" dirty="0" smtClean="0"/>
          </a:p>
        </p:txBody>
      </p:sp>
      <p:pic>
        <p:nvPicPr>
          <p:cNvPr id="6" name="Picture 2" descr="C:\Users\Marko\Dropbox\happy-business-te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24944"/>
            <a:ext cx="7560840" cy="317105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DRUGI KORAK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3200" i="1" dirty="0" smtClean="0">
                <a:latin typeface="Arial" pitchFamily="34" charset="0"/>
                <a:cs typeface="Arial" pitchFamily="34" charset="0"/>
              </a:rPr>
              <a:t>Brain storming</a:t>
            </a:r>
          </a:p>
          <a:p>
            <a:pPr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Zapisati sve svoje želje, ali naravno u smislu poslovnih želja</a:t>
            </a:r>
          </a:p>
          <a:p>
            <a:pPr algn="just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 		 20                  5                 1</a:t>
            </a:r>
          </a:p>
          <a:p>
            <a:pPr algn="just"/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3200" dirty="0" smtClean="0">
                <a:latin typeface="Arial" pitchFamily="34" charset="0"/>
                <a:cs typeface="Arial" pitchFamily="34" charset="0"/>
              </a:rPr>
              <a:t>Uz svaki od tih poslova treba zapisati na koji način bi se pomoću njih mogao zarađivati novac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563888" y="3284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ight Arrow 7"/>
          <p:cNvSpPr/>
          <p:nvPr/>
        </p:nvSpPr>
        <p:spPr>
          <a:xfrm>
            <a:off x="5868144" y="3284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TREĆI KORAK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>sužavanje izbora na jednu djelatnost:</a:t>
            </a:r>
          </a:p>
          <a:p>
            <a:pPr lvl="5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r-HR" sz="3200" i="1" dirty="0" smtClean="0">
                <a:latin typeface="Arial" pitchFamily="34" charset="0"/>
                <a:cs typeface="Arial" pitchFamily="34" charset="0"/>
              </a:rPr>
              <a:t>za koju pretpostavljate da je stvarno vaš poziv i koja će vas prvenstveno ispunjavati kao osobu</a:t>
            </a:r>
          </a:p>
        </p:txBody>
      </p:sp>
      <p:sp>
        <p:nvSpPr>
          <p:cNvPr id="4" name="Oval 3"/>
          <p:cNvSpPr/>
          <p:nvPr/>
        </p:nvSpPr>
        <p:spPr>
          <a:xfrm>
            <a:off x="3923928" y="23488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 smtClean="0">
                <a:solidFill>
                  <a:srgbClr val="FF0000"/>
                </a:solidFill>
              </a:rPr>
              <a:t>1</a:t>
            </a:r>
            <a:endParaRPr lang="hr-HR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TRAŽENA ZANIMANJA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dirty="0" smtClean="0"/>
              <a:t>informatički stručnjaci</a:t>
            </a:r>
            <a:r>
              <a:rPr lang="hr-HR" dirty="0" smtClean="0"/>
              <a:t>,</a:t>
            </a:r>
            <a:r>
              <a:rPr lang="vi-VN" dirty="0" smtClean="0"/>
              <a:t> </a:t>
            </a:r>
            <a:endParaRPr lang="hr-HR" dirty="0" smtClean="0"/>
          </a:p>
          <a:p>
            <a:pPr algn="just"/>
            <a:r>
              <a:rPr lang="vi-VN" dirty="0" smtClean="0"/>
              <a:t>razne inženjerske struke,</a:t>
            </a:r>
            <a:endParaRPr lang="hr-HR" dirty="0" smtClean="0"/>
          </a:p>
          <a:p>
            <a:pPr algn="just"/>
            <a:r>
              <a:rPr lang="vi-VN" dirty="0" smtClean="0"/>
              <a:t>kvalificirani radnici deficitarnih zanimanja - varioci, staklari, radnici na izolaciji, medicinske sestre i stručni njegovatelji</a:t>
            </a:r>
            <a:endParaRPr lang="hr-HR" dirty="0" smtClean="0"/>
          </a:p>
          <a:p>
            <a:pPr algn="just"/>
            <a:r>
              <a:rPr lang="vi-VN" dirty="0" smtClean="0"/>
              <a:t> pravnici, ekonomisti, računovodstvene i knjigovodstvene usluge, </a:t>
            </a:r>
            <a:endParaRPr lang="hr-HR" dirty="0" smtClean="0"/>
          </a:p>
          <a:p>
            <a:pPr algn="just"/>
            <a:r>
              <a:rPr lang="vi-VN" dirty="0" smtClean="0"/>
              <a:t>stručnjaci za pisanje projekata za EU fondove, poznavatelji europskih jezika i prevoditelji.</a:t>
            </a:r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NEPOTREBNA ZANIMANJA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hr-HR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ojni piloti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r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adnici u call-centrima</a:t>
            </a:r>
            <a:br>
              <a:rPr lang="vi-VN" dirty="0" smtClean="0">
                <a:latin typeface="Arial" pitchFamily="34" charset="0"/>
                <a:cs typeface="Arial" pitchFamily="34" charset="0"/>
              </a:rPr>
            </a:b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hr-HR" dirty="0" smtClean="0">
                <a:latin typeface="Arial" pitchFamily="34" charset="0"/>
                <a:cs typeface="Arial" pitchFamily="34" charset="0"/>
              </a:rPr>
              <a:t> t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ajnice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lagajnice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p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oštar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i,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njižničari </a:t>
            </a:r>
            <a:br>
              <a:rPr lang="vi-VN" dirty="0" smtClean="0">
                <a:latin typeface="Arial" pitchFamily="34" charset="0"/>
                <a:cs typeface="Arial" pitchFamily="34" charset="0"/>
              </a:rPr>
            </a:b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265113" indent="-265113"/>
            <a:r>
              <a:rPr lang="hr-HR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adnici na šalterima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banaka i u turističkim             agencijama</a:t>
            </a:r>
          </a:p>
          <a:p>
            <a:pPr marL="0" indent="0"/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hr-HR" dirty="0" smtClean="0">
                <a:latin typeface="Arial" pitchFamily="34" charset="0"/>
                <a:cs typeface="Arial" pitchFamily="34" charset="0"/>
              </a:rPr>
              <a:t> g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lazbene zvijezde </a:t>
            </a:r>
            <a:br>
              <a:rPr lang="vi-VN" dirty="0" smtClean="0">
                <a:latin typeface="Arial" pitchFamily="34" charset="0"/>
                <a:cs typeface="Arial" pitchFamily="34" charset="0"/>
              </a:rPr>
            </a:br>
            <a:endParaRPr lang="vi-VN" dirty="0" smtClean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2"/>
                </a:solidFill>
              </a:rPr>
              <a:t>ŠTO ODABRATI???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/>
            </a:r>
            <a:br>
              <a:rPr lang="hr-HR" dirty="0" smtClean="0"/>
            </a:br>
            <a:r>
              <a:rPr lang="hr-HR" sz="4600" u="sng" dirty="0" smtClean="0">
                <a:latin typeface="Arial" pitchFamily="34" charset="0"/>
                <a:cs typeface="Arial" pitchFamily="34" charset="0"/>
              </a:rPr>
              <a:t>Ono do čega vam je istinski stalo </a:t>
            </a:r>
          </a:p>
          <a:p>
            <a:pPr>
              <a:buNone/>
            </a:pPr>
            <a:endParaRPr lang="hr-HR" u="sng" dirty="0" smtClean="0"/>
          </a:p>
          <a:p>
            <a:pPr>
              <a:buNone/>
            </a:pPr>
            <a:endParaRPr lang="hr-HR" u="sng" dirty="0" smtClean="0"/>
          </a:p>
          <a:p>
            <a:pPr>
              <a:buNone/>
            </a:pPr>
            <a:r>
              <a:rPr lang="hr-HR" u="sng" dirty="0" smtClean="0"/>
              <a:t/>
            </a:r>
            <a:br>
              <a:rPr lang="hr-HR" u="sng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 smtClean="0"/>
          </a:p>
          <a:p>
            <a:pPr>
              <a:buNone/>
            </a:pPr>
            <a:endParaRPr lang="hr-HR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u="sng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hr-HR" sz="4600" dirty="0" smtClean="0">
                <a:latin typeface="Arial" pitchFamily="34" charset="0"/>
                <a:cs typeface="Arial" pitchFamily="34" charset="0"/>
              </a:rPr>
              <a:t>Usredotočite se ! KAKO da radite stvari drugačije od svoje konkurencije</a:t>
            </a:r>
            <a:br>
              <a:rPr lang="hr-HR" sz="4600" dirty="0" smtClean="0">
                <a:latin typeface="Arial" pitchFamily="34" charset="0"/>
                <a:cs typeface="Arial" pitchFamily="34" charset="0"/>
              </a:rPr>
            </a:br>
            <a:endParaRPr lang="hr-HR" sz="4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Marko\Dropbox\donne_lavor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492896"/>
            <a:ext cx="7620000" cy="216024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ZAŠTO POČETI ILI NE POČETI</a:t>
            </a:r>
            <a:endParaRPr lang="hr-HR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 bi trebalo ulaziti u preduzetništvo iz čisto ekonomskih razloga, </a:t>
            </a:r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endParaRPr lang="hr-HR" b="1" dirty="0" smtClean="0"/>
          </a:p>
          <a:p>
            <a:pPr algn="just"/>
            <a:r>
              <a:rPr lang="hr-HR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ako nemate bolji razlog za odrađivanje i razvijanje poslovanja od novca, vaš biznis će vjerojatno propasti.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7" name="Picture 3" descr="C:\Users\Marko\Dropbox\I-Love-Fashion-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636912"/>
            <a:ext cx="5277420" cy="208823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4646</TotalTime>
  <Words>600</Words>
  <Application>Microsoft Office PowerPoint</Application>
  <PresentationFormat>On-screen Show (4:3)</PresentationFormat>
  <Paragraphs>164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MI  KREIRAMO  SVOJ POSAO.</vt:lpstr>
      <vt:lpstr>KAKO KRENUTI?</vt:lpstr>
      <vt:lpstr>PRVI KORAK</vt:lpstr>
      <vt:lpstr>DRUGI KORAK</vt:lpstr>
      <vt:lpstr>TREĆI KORAK</vt:lpstr>
      <vt:lpstr>TRAŽENA ZANIMANJA</vt:lpstr>
      <vt:lpstr>NEPOTREBNA ZANIMANJA</vt:lpstr>
      <vt:lpstr>ŠTO ODABRATI???</vt:lpstr>
      <vt:lpstr>ZAŠTO POČETI ILI NE POČETI</vt:lpstr>
      <vt:lpstr>POZITIVAN STAV</vt:lpstr>
      <vt:lpstr>BUDITE OPTIMISTIČNI</vt:lpstr>
      <vt:lpstr>OSTVARITE ŽELJE</vt:lpstr>
      <vt:lpstr>IZGRADITE SAMOPOUZDANJE</vt:lpstr>
      <vt:lpstr>POSTAVITE JASNE CILJEVE</vt:lpstr>
      <vt:lpstr>PLANIRAJTE....</vt:lpstr>
      <vt:lpstr>POMAGANJE, ALTRUIZAM</vt:lpstr>
      <vt:lpstr>IZGRADITE PROFESIONALNI VIZUALNI DOJAM</vt:lpstr>
      <vt:lpstr>KOMUNIKACIJSKA PITA</vt:lpstr>
      <vt:lpstr>KOMUNIKACIJSKA PRAVILA</vt:lpstr>
      <vt:lpstr>VERBALNA KOMUNIKACIJA</vt:lpstr>
      <vt:lpstr>NEVERBALNA KOMUNIKACIJA</vt:lpstr>
      <vt:lpstr>KOMUNIKACIJSKI STILOVI</vt:lpstr>
      <vt:lpstr>POSLOVNI BONTON</vt:lpstr>
      <vt:lpstr>POSLOVNI BONTON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</dc:creator>
  <cp:lastModifiedBy>Marko</cp:lastModifiedBy>
  <cp:revision>458</cp:revision>
  <dcterms:created xsi:type="dcterms:W3CDTF">2013-04-10T07:19:58Z</dcterms:created>
  <dcterms:modified xsi:type="dcterms:W3CDTF">2016-07-28T16:01:40Z</dcterms:modified>
</cp:coreProperties>
</file>