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57"/>
  </p:notesMasterIdLst>
  <p:sldIdLst>
    <p:sldId id="256" r:id="rId3"/>
    <p:sldId id="359" r:id="rId4"/>
    <p:sldId id="380" r:id="rId5"/>
    <p:sldId id="360" r:id="rId6"/>
    <p:sldId id="361" r:id="rId7"/>
    <p:sldId id="362" r:id="rId8"/>
    <p:sldId id="363" r:id="rId9"/>
    <p:sldId id="364" r:id="rId10"/>
    <p:sldId id="365" r:id="rId11"/>
    <p:sldId id="366" r:id="rId12"/>
    <p:sldId id="367" r:id="rId13"/>
    <p:sldId id="368" r:id="rId14"/>
    <p:sldId id="371" r:id="rId15"/>
    <p:sldId id="374" r:id="rId16"/>
    <p:sldId id="370" r:id="rId17"/>
    <p:sldId id="373" r:id="rId18"/>
    <p:sldId id="372" r:id="rId19"/>
    <p:sldId id="379" r:id="rId20"/>
    <p:sldId id="378" r:id="rId21"/>
    <p:sldId id="377" r:id="rId22"/>
    <p:sldId id="376" r:id="rId23"/>
    <p:sldId id="375" r:id="rId24"/>
    <p:sldId id="369" r:id="rId25"/>
    <p:sldId id="385" r:id="rId26"/>
    <p:sldId id="384" r:id="rId27"/>
    <p:sldId id="383" r:id="rId28"/>
    <p:sldId id="382" r:id="rId29"/>
    <p:sldId id="381" r:id="rId30"/>
    <p:sldId id="386" r:id="rId31"/>
    <p:sldId id="387" r:id="rId32"/>
    <p:sldId id="391" r:id="rId33"/>
    <p:sldId id="390" r:id="rId34"/>
    <p:sldId id="392" r:id="rId35"/>
    <p:sldId id="395" r:id="rId36"/>
    <p:sldId id="394" r:id="rId37"/>
    <p:sldId id="393" r:id="rId38"/>
    <p:sldId id="398" r:id="rId39"/>
    <p:sldId id="397" r:id="rId40"/>
    <p:sldId id="401" r:id="rId41"/>
    <p:sldId id="400" r:id="rId42"/>
    <p:sldId id="399" r:id="rId43"/>
    <p:sldId id="408" r:id="rId44"/>
    <p:sldId id="407" r:id="rId45"/>
    <p:sldId id="406" r:id="rId46"/>
    <p:sldId id="405" r:id="rId47"/>
    <p:sldId id="404" r:id="rId48"/>
    <p:sldId id="403" r:id="rId49"/>
    <p:sldId id="402" r:id="rId50"/>
    <p:sldId id="414" r:id="rId51"/>
    <p:sldId id="413" r:id="rId52"/>
    <p:sldId id="412" r:id="rId53"/>
    <p:sldId id="411" r:id="rId54"/>
    <p:sldId id="410" r:id="rId55"/>
    <p:sldId id="354" r:id="rId56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65" d="100"/>
          <a:sy n="65" d="100"/>
        </p:scale>
        <p:origin x="-145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7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6C1ED6-972C-48D1-BF2E-367329BE92E8}" type="datetimeFigureOut">
              <a:rPr lang="hr-HR" smtClean="0"/>
              <a:pPr/>
              <a:t>28.7.2016.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483817-41BF-468D-8A83-3B0A004A43BF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 smtClean="0"/>
              <a:t>Click to edit Master subtitle style</a:t>
            </a:r>
            <a:endParaRPr kumimoji="0"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hr-HR" dirty="0" smtClean="0">
                <a:ln>
                  <a:solidFill>
                    <a:schemeClr val="tx1">
                      <a:lumMod val="85000"/>
                      <a:alpha val="49000"/>
                    </a:schemeClr>
                  </a:solidFill>
                </a:ln>
                <a:latin typeface="Arial" pitchFamily="34" charset="0"/>
                <a:cs typeface="Arial" pitchFamily="34" charset="0"/>
              </a:rPr>
              <a:t>10.09.2013.</a:t>
            </a:r>
            <a:endParaRPr lang="hr-HR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684F212-6A7E-4132-8729-2A91344D06D3}" type="slidenum">
              <a:rPr lang="hr-HR" smtClean="0"/>
              <a:pPr/>
              <a:t>‹#›</a:t>
            </a:fld>
            <a:endParaRPr lang="hr-HR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6D25A-DFD6-4FB8-BD91-3B79884D81F7}" type="datetimeFigureOut">
              <a:rPr lang="hr-HR" smtClean="0"/>
              <a:pPr/>
              <a:t>28.7.2016.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4F212-6A7E-4132-8729-2A91344D06D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A876D25A-DFD6-4FB8-BD91-3B79884D81F7}" type="datetimeFigureOut">
              <a:rPr lang="hr-HR" smtClean="0"/>
              <a:pPr/>
              <a:t>28.7.2016.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D684F212-6A7E-4132-8729-2A91344D06D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r-HR" smtClean="0">
                <a:ln>
                  <a:solidFill>
                    <a:schemeClr val="tx1">
                      <a:lumMod val="85000"/>
                      <a:alpha val="49000"/>
                    </a:schemeClr>
                  </a:solidFill>
                </a:ln>
                <a:latin typeface="Arial" pitchFamily="34" charset="0"/>
                <a:cs typeface="Arial" pitchFamily="34" charset="0"/>
              </a:rPr>
              <a:t>10.09.2013.</a:t>
            </a:r>
            <a:endParaRPr lang="hr-HR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4F212-6A7E-4132-8729-2A91344D06D3}" type="slidenum">
              <a:rPr lang="hr-HR" smtClean="0"/>
              <a:pPr/>
              <a:t>‹#›</a:t>
            </a:fld>
            <a:endParaRPr lang="hr-HR" dirty="0"/>
          </a:p>
        </p:txBody>
      </p:sp>
      <p:sp>
        <p:nvSpPr>
          <p:cNvPr id="7" name="Rectangle 6"/>
          <p:cNvSpPr/>
          <p:nvPr userDrawn="1"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6D25A-DFD6-4FB8-BD91-3B79884D81F7}" type="datetimeFigureOut">
              <a:rPr lang="hr-HR" smtClean="0"/>
              <a:pPr/>
              <a:t>28.7.2016.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4F212-6A7E-4132-8729-2A91344D06D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6D25A-DFD6-4FB8-BD91-3B79884D81F7}" type="datetimeFigureOut">
              <a:rPr lang="hr-HR" smtClean="0"/>
              <a:pPr/>
              <a:t>28.7.2016.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4F212-6A7E-4132-8729-2A91344D06D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6D25A-DFD6-4FB8-BD91-3B79884D81F7}" type="datetimeFigureOut">
              <a:rPr lang="hr-HR" smtClean="0"/>
              <a:pPr/>
              <a:t>28.7.2016.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4F212-6A7E-4132-8729-2A91344D06D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6D25A-DFD6-4FB8-BD91-3B79884D81F7}" type="datetimeFigureOut">
              <a:rPr lang="hr-HR" smtClean="0"/>
              <a:pPr/>
              <a:t>28.7.2016.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4F212-6A7E-4132-8729-2A91344D06D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6D25A-DFD6-4FB8-BD91-3B79884D81F7}" type="datetimeFigureOut">
              <a:rPr lang="hr-HR" smtClean="0"/>
              <a:pPr/>
              <a:t>28.7.2016.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4F212-6A7E-4132-8729-2A91344D06D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6D25A-DFD6-4FB8-BD91-3B79884D81F7}" type="datetimeFigureOut">
              <a:rPr lang="hr-HR" smtClean="0"/>
              <a:pPr/>
              <a:t>28.7.2016.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4F212-6A7E-4132-8729-2A91344D06D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6D25A-DFD6-4FB8-BD91-3B79884D81F7}" type="datetimeFigureOut">
              <a:rPr lang="hr-HR" smtClean="0"/>
              <a:pPr/>
              <a:t>28.7.2016.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4F212-6A7E-4132-8729-2A91344D06D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0"/>
            <a:ext cx="8153400" cy="990600"/>
          </a:xfrm>
        </p:spPr>
        <p:txBody>
          <a:bodyPr/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6D25A-DFD6-4FB8-BD91-3B79884D81F7}" type="datetimeFigureOut">
              <a:rPr lang="hr-HR" smtClean="0"/>
              <a:pPr/>
              <a:t>28.7.2016.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684F212-6A7E-4132-8729-2A91344D06D3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6D25A-DFD6-4FB8-BD91-3B79884D81F7}" type="datetimeFigureOut">
              <a:rPr lang="hr-HR" smtClean="0"/>
              <a:pPr/>
              <a:t>28.7.2016.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684F212-6A7E-4132-8729-2A91344D06D3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6D25A-DFD6-4FB8-BD91-3B79884D81F7}" type="datetimeFigureOut">
              <a:rPr lang="hr-HR" smtClean="0"/>
              <a:pPr/>
              <a:t>28.7.2016.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4F212-6A7E-4132-8729-2A91344D06D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6D25A-DFD6-4FB8-BD91-3B79884D81F7}" type="datetimeFigureOut">
              <a:rPr lang="hr-HR" smtClean="0"/>
              <a:pPr/>
              <a:t>28.7.2016.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4F212-6A7E-4132-8729-2A91344D06D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6D25A-DFD6-4FB8-BD91-3B79884D81F7}" type="datetimeFigureOut">
              <a:rPr lang="hr-HR" smtClean="0"/>
              <a:pPr/>
              <a:t>28.7.2016.</a:t>
            </a:fld>
            <a:endParaRPr lang="hr-HR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D684F212-6A7E-4132-8729-2A91344D06D3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A876D25A-DFD6-4FB8-BD91-3B79884D81F7}" type="datetimeFigureOut">
              <a:rPr lang="hr-HR" smtClean="0"/>
              <a:pPr/>
              <a:t>28.7.2016.</a:t>
            </a:fld>
            <a:endParaRPr lang="hr-H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D684F212-6A7E-4132-8729-2A91344D06D3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A876D25A-DFD6-4FB8-BD91-3B79884D81F7}" type="datetimeFigureOut">
              <a:rPr lang="hr-HR" smtClean="0"/>
              <a:pPr/>
              <a:t>28.7.2016.</a:t>
            </a:fld>
            <a:endParaRPr lang="hr-HR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D684F212-6A7E-4132-8729-2A91344D06D3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hr-HR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6D25A-DFD6-4FB8-BD91-3B79884D81F7}" type="datetimeFigureOut">
              <a:rPr lang="hr-HR" smtClean="0"/>
              <a:pPr/>
              <a:t>28.7.2016.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684F212-6A7E-4132-8729-2A91344D06D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6D25A-DFD6-4FB8-BD91-3B79884D81F7}" type="datetimeFigureOut">
              <a:rPr lang="hr-HR" smtClean="0"/>
              <a:pPr/>
              <a:t>28.7.2016.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684F212-6A7E-4132-8729-2A91344D06D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6D25A-DFD6-4FB8-BD91-3B79884D81F7}" type="datetimeFigureOut">
              <a:rPr lang="hr-HR" smtClean="0"/>
              <a:pPr/>
              <a:t>28.7.2016.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684F212-6A7E-4132-8729-2A91344D06D3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A876D25A-DFD6-4FB8-BD91-3B79884D81F7}" type="datetimeFigureOut">
              <a:rPr lang="hr-HR" smtClean="0"/>
              <a:pPr/>
              <a:t>28.7.2016.</a:t>
            </a:fld>
            <a:endParaRPr lang="hr-HR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D684F212-6A7E-4132-8729-2A91344D06D3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876D25A-DFD6-4FB8-BD91-3B79884D81F7}" type="datetimeFigureOut">
              <a:rPr lang="hr-HR" smtClean="0"/>
              <a:pPr/>
              <a:t>28.7.2016.</a:t>
            </a:fld>
            <a:endParaRPr lang="hr-H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684F212-6A7E-4132-8729-2A91344D06D3}" type="slidenum">
              <a:rPr lang="hr-HR" smtClean="0"/>
              <a:pPr/>
              <a:t>‹#›</a:t>
            </a:fld>
            <a:endParaRPr lang="hr-HR"/>
          </a:p>
        </p:txBody>
      </p:sp>
      <p:pic>
        <p:nvPicPr>
          <p:cNvPr id="10" name="Picture 9" descr="l2.jpg"/>
          <p:cNvPicPr/>
          <p:nvPr userDrawn="1"/>
        </p:nvPicPr>
        <p:blipFill>
          <a:blip r:embed="rId1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740352" y="188640"/>
            <a:ext cx="1187624" cy="260648"/>
          </a:xfrm>
          <a:prstGeom prst="rect">
            <a:avLst/>
          </a:prstGeom>
          <a:noFill/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876D25A-DFD6-4FB8-BD91-3B79884D81F7}" type="datetimeFigureOut">
              <a:rPr lang="hr-HR" smtClean="0"/>
              <a:pPr/>
              <a:t>28.7.2016.</a:t>
            </a:fld>
            <a:endParaRPr lang="hr-HR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684F212-6A7E-4132-8729-2A91344D06D3}" type="slidenum">
              <a:rPr lang="hr-HR" smtClean="0"/>
              <a:pPr/>
              <a:t>‹#›</a:t>
            </a:fld>
            <a:endParaRPr lang="hr-HR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  <p:pic>
        <p:nvPicPr>
          <p:cNvPr id="14" name="Picture 13" descr="l2.jpg"/>
          <p:cNvPicPr/>
          <p:nvPr userDrawn="1"/>
        </p:nvPicPr>
        <p:blipFill>
          <a:blip r:embed="rId1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740352" y="188640"/>
            <a:ext cx="1187624" cy="260648"/>
          </a:xfrm>
          <a:prstGeom prst="rect">
            <a:avLst/>
          </a:prstGeom>
          <a:noFill/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udruga.libera@gmail.co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28800"/>
            <a:ext cx="7772400" cy="792088"/>
          </a:xfrm>
        </p:spPr>
        <p:txBody>
          <a:bodyPr>
            <a:noAutofit/>
          </a:bodyPr>
          <a:lstStyle/>
          <a:p>
            <a:pPr algn="ctr"/>
            <a:r>
              <a:rPr lang="hr-HR" sz="5400" dirty="0" smtClean="0">
                <a:solidFill>
                  <a:schemeClr val="tx1"/>
                </a:solidFill>
              </a:rPr>
              <a:t>KAKO PISATI PROJEKT</a:t>
            </a:r>
            <a:endParaRPr lang="hr-HR" sz="54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2204864"/>
            <a:ext cx="8460432" cy="3960440"/>
          </a:xfrm>
        </p:spPr>
        <p:txBody>
          <a:bodyPr>
            <a:normAutofit/>
          </a:bodyPr>
          <a:lstStyle/>
          <a:p>
            <a:pPr algn="l"/>
            <a:endParaRPr lang="hr-HR" sz="1500" dirty="0" smtClean="0">
              <a:latin typeface="Arial" pitchFamily="34" charset="0"/>
              <a:cs typeface="Arial" pitchFamily="34" charset="0"/>
            </a:endParaRPr>
          </a:p>
          <a:p>
            <a:pPr algn="l"/>
            <a:endParaRPr lang="hr-HR" sz="1400" dirty="0" smtClean="0">
              <a:ln>
                <a:solidFill>
                  <a:schemeClr val="tx1">
                    <a:lumMod val="85000"/>
                    <a:alpha val="49000"/>
                  </a:schemeClr>
                </a:solidFill>
              </a:ln>
              <a:latin typeface="Arial" pitchFamily="34" charset="0"/>
              <a:cs typeface="Arial" pitchFamily="34" charset="0"/>
            </a:endParaRPr>
          </a:p>
          <a:p>
            <a:pPr algn="l"/>
            <a:endParaRPr lang="hr-HR" sz="1400" dirty="0" smtClean="0">
              <a:ln>
                <a:solidFill>
                  <a:schemeClr val="tx1">
                    <a:lumMod val="85000"/>
                    <a:alpha val="49000"/>
                  </a:schemeClr>
                </a:solidFill>
              </a:ln>
              <a:latin typeface="Arial" pitchFamily="34" charset="0"/>
              <a:cs typeface="Arial" pitchFamily="34" charset="0"/>
            </a:endParaRPr>
          </a:p>
          <a:p>
            <a:pPr algn="l"/>
            <a:endParaRPr lang="hr-HR" sz="1400" dirty="0" smtClean="0">
              <a:ln>
                <a:solidFill>
                  <a:schemeClr val="tx1">
                    <a:lumMod val="85000"/>
                    <a:alpha val="49000"/>
                  </a:schemeClr>
                </a:solidFill>
              </a:ln>
              <a:latin typeface="Arial" pitchFamily="34" charset="0"/>
              <a:cs typeface="Arial" pitchFamily="34" charset="0"/>
            </a:endParaRPr>
          </a:p>
          <a:p>
            <a:pPr algn="l"/>
            <a:endParaRPr lang="hr-HR" sz="1400" dirty="0" smtClean="0">
              <a:ln>
                <a:solidFill>
                  <a:schemeClr val="tx1">
                    <a:lumMod val="85000"/>
                    <a:alpha val="49000"/>
                  </a:schemeClr>
                </a:solidFill>
              </a:ln>
              <a:latin typeface="Arial" pitchFamily="34" charset="0"/>
              <a:cs typeface="Arial" pitchFamily="34" charset="0"/>
            </a:endParaRPr>
          </a:p>
          <a:p>
            <a:pPr algn="l"/>
            <a:endParaRPr lang="hr-HR" sz="1400" dirty="0" smtClean="0">
              <a:ln>
                <a:solidFill>
                  <a:schemeClr val="tx1">
                    <a:lumMod val="85000"/>
                    <a:alpha val="49000"/>
                  </a:schemeClr>
                </a:solidFill>
              </a:ln>
              <a:latin typeface="Arial" pitchFamily="34" charset="0"/>
              <a:cs typeface="Arial" pitchFamily="34" charset="0"/>
            </a:endParaRPr>
          </a:p>
          <a:p>
            <a:pPr algn="l"/>
            <a:endParaRPr lang="hr-HR" sz="1400" dirty="0" smtClean="0">
              <a:ln>
                <a:solidFill>
                  <a:schemeClr val="tx1">
                    <a:lumMod val="85000"/>
                    <a:alpha val="49000"/>
                  </a:schemeClr>
                </a:solidFill>
              </a:ln>
              <a:latin typeface="Arial" pitchFamily="34" charset="0"/>
              <a:cs typeface="Arial" pitchFamily="34" charset="0"/>
            </a:endParaRPr>
          </a:p>
          <a:p>
            <a:pPr algn="l"/>
            <a:r>
              <a:rPr lang="hr-HR" sz="1400" dirty="0" smtClean="0">
                <a:ln>
                  <a:solidFill>
                    <a:schemeClr val="tx1">
                      <a:lumMod val="85000"/>
                      <a:alpha val="49000"/>
                    </a:schemeClr>
                  </a:solidFill>
                </a:ln>
                <a:latin typeface="Arial" pitchFamily="34" charset="0"/>
                <a:cs typeface="Arial" pitchFamily="34" charset="0"/>
              </a:rPr>
              <a:t>Izradila:</a:t>
            </a:r>
          </a:p>
          <a:p>
            <a:pPr algn="l"/>
            <a:r>
              <a:rPr lang="hr-HR" sz="1400" dirty="0" smtClean="0">
                <a:ln>
                  <a:solidFill>
                    <a:schemeClr val="tx1">
                      <a:lumMod val="85000"/>
                      <a:alpha val="49000"/>
                    </a:schemeClr>
                  </a:solidFill>
                </a:ln>
                <a:latin typeface="Arial" pitchFamily="34" charset="0"/>
                <a:cs typeface="Arial" pitchFamily="34" charset="0"/>
              </a:rPr>
              <a:t>INES RUDELIĆ, diplomirani politolog</a:t>
            </a:r>
          </a:p>
          <a:p>
            <a:pPr algn="l"/>
            <a:r>
              <a:rPr lang="hr-HR" sz="1400" dirty="0" smtClean="0">
                <a:ln>
                  <a:solidFill>
                    <a:schemeClr val="tx1">
                      <a:lumMod val="85000"/>
                      <a:alpha val="49000"/>
                    </a:schemeClr>
                  </a:solidFill>
                </a:ln>
                <a:latin typeface="Arial" pitchFamily="34" charset="0"/>
                <a:cs typeface="Arial" pitchFamily="34" charset="0"/>
              </a:rPr>
              <a:t>LIBERA  - Hrvatska udruga za edukaciju, poduzetništvo</a:t>
            </a:r>
          </a:p>
          <a:p>
            <a:pPr algn="l"/>
            <a:r>
              <a:rPr lang="hr-HR" sz="1400" dirty="0" smtClean="0">
                <a:ln>
                  <a:solidFill>
                    <a:schemeClr val="tx1">
                      <a:lumMod val="85000"/>
                      <a:alpha val="49000"/>
                    </a:schemeClr>
                  </a:solidFill>
                </a:ln>
                <a:latin typeface="Arial" pitchFamily="34" charset="0"/>
                <a:cs typeface="Arial" pitchFamily="34" charset="0"/>
              </a:rPr>
              <a:t> i međunarodne odnose</a:t>
            </a:r>
          </a:p>
          <a:p>
            <a:pPr algn="l"/>
            <a:r>
              <a:rPr lang="hr-HR" sz="1400" dirty="0" smtClean="0">
                <a:ln>
                  <a:solidFill>
                    <a:schemeClr val="tx1">
                      <a:lumMod val="85000"/>
                      <a:alpha val="49000"/>
                    </a:schemeClr>
                  </a:solidFill>
                </a:ln>
                <a:latin typeface="Arial" pitchFamily="34" charset="0"/>
                <a:cs typeface="Arial" pitchFamily="34" charset="0"/>
              </a:rPr>
              <a:t>Ostrovička 4, 10000 Zagreb</a:t>
            </a:r>
          </a:p>
          <a:p>
            <a:pPr algn="l"/>
            <a:r>
              <a:rPr lang="hr-HR" sz="1400" dirty="0" smtClean="0">
                <a:ln>
                  <a:solidFill>
                    <a:schemeClr val="tx1">
                      <a:lumMod val="85000"/>
                      <a:alpha val="49000"/>
                    </a:schemeClr>
                  </a:solidFill>
                </a:ln>
                <a:latin typeface="Arial" pitchFamily="34" charset="0"/>
                <a:cs typeface="Arial" pitchFamily="34" charset="0"/>
              </a:rPr>
              <a:t>tel.8893675, 095-850-83-99</a:t>
            </a:r>
          </a:p>
          <a:p>
            <a:pPr algn="l"/>
            <a:r>
              <a:rPr lang="hr-HR" sz="1400" dirty="0" smtClean="0">
                <a:ln>
                  <a:solidFill>
                    <a:schemeClr val="tx1">
                      <a:lumMod val="85000"/>
                      <a:alpha val="49000"/>
                    </a:schemeClr>
                  </a:solidFill>
                </a:ln>
                <a:latin typeface="Arial" pitchFamily="34" charset="0"/>
                <a:cs typeface="Arial" pitchFamily="34" charset="0"/>
              </a:rPr>
              <a:t>                                                                                                                    Zagreb, 19.08.2015.</a:t>
            </a:r>
            <a:r>
              <a:rPr lang="hr-HR" dirty="0" smtClean="0"/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80728"/>
            <a:ext cx="7772400" cy="936104"/>
          </a:xfrm>
        </p:spPr>
        <p:txBody>
          <a:bodyPr>
            <a:normAutofit/>
          </a:bodyPr>
          <a:lstStyle/>
          <a:p>
            <a:pPr algn="ctr"/>
            <a:r>
              <a:rPr lang="hr-HR" dirty="0" smtClean="0">
                <a:solidFill>
                  <a:schemeClr val="tx1"/>
                </a:solidFill>
              </a:rPr>
              <a:t> CILJEVI</a:t>
            </a:r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2708920"/>
            <a:ext cx="8280920" cy="3528392"/>
          </a:xfrm>
        </p:spPr>
        <p:txBody>
          <a:bodyPr>
            <a:normAutofit/>
          </a:bodyPr>
          <a:lstStyle/>
          <a:p>
            <a:pPr algn="l"/>
            <a:endParaRPr lang="hr-HR" sz="1500" dirty="0" smtClean="0">
              <a:latin typeface="Arial" pitchFamily="34" charset="0"/>
              <a:cs typeface="Arial" pitchFamily="34" charset="0"/>
            </a:endParaRPr>
          </a:p>
          <a:p>
            <a:pPr algn="l"/>
            <a:endParaRPr lang="hr-HR" sz="1400" dirty="0" smtClean="0">
              <a:ln>
                <a:solidFill>
                  <a:schemeClr val="tx1">
                    <a:lumMod val="85000"/>
                    <a:alpha val="49000"/>
                  </a:schemeClr>
                </a:solidFill>
              </a:ln>
              <a:latin typeface="Arial" pitchFamily="34" charset="0"/>
              <a:cs typeface="Arial" pitchFamily="34" charset="0"/>
            </a:endParaRPr>
          </a:p>
          <a:p>
            <a:pPr algn="l"/>
            <a:endParaRPr lang="hr-HR" sz="1400" dirty="0" smtClean="0">
              <a:ln>
                <a:solidFill>
                  <a:schemeClr val="tx1">
                    <a:lumMod val="85000"/>
                    <a:alpha val="49000"/>
                  </a:schemeClr>
                </a:solidFill>
              </a:ln>
              <a:latin typeface="Arial" pitchFamily="34" charset="0"/>
              <a:cs typeface="Arial" pitchFamily="34" charset="0"/>
            </a:endParaRPr>
          </a:p>
          <a:p>
            <a:pPr algn="l"/>
            <a:endParaRPr lang="hr-HR" sz="2800" dirty="0" smtClean="0">
              <a:ln>
                <a:solidFill>
                  <a:schemeClr val="tx1">
                    <a:lumMod val="85000"/>
                    <a:alpha val="49000"/>
                  </a:schemeClr>
                </a:solidFill>
              </a:ln>
              <a:latin typeface="Arial" pitchFamily="34" charset="0"/>
              <a:cs typeface="Arial" pitchFamily="34" charset="0"/>
            </a:endParaRPr>
          </a:p>
          <a:p>
            <a:pPr algn="l"/>
            <a:endParaRPr lang="hr-HR" sz="28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395536" y="2828836"/>
            <a:ext cx="828092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176213"/>
            <a:r>
              <a:rPr lang="hr-HR" sz="2800" b="1" dirty="0" smtClean="0"/>
              <a:t>  </a:t>
            </a:r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</p:txBody>
      </p:sp>
      <p:sp>
        <p:nvSpPr>
          <p:cNvPr id="6" name="Rectangle 5"/>
          <p:cNvSpPr/>
          <p:nvPr/>
        </p:nvSpPr>
        <p:spPr>
          <a:xfrm>
            <a:off x="683568" y="1997839"/>
            <a:ext cx="792088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</p:txBody>
      </p:sp>
      <p:pic>
        <p:nvPicPr>
          <p:cNvPr id="8" name="Content Placeholder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75945" y="2665507"/>
            <a:ext cx="5054022" cy="29446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80728"/>
            <a:ext cx="7772400" cy="936104"/>
          </a:xfrm>
        </p:spPr>
        <p:txBody>
          <a:bodyPr>
            <a:normAutofit/>
          </a:bodyPr>
          <a:lstStyle/>
          <a:p>
            <a:pPr algn="ctr"/>
            <a:r>
              <a:rPr lang="hr-HR" dirty="0" smtClean="0">
                <a:solidFill>
                  <a:schemeClr val="tx1"/>
                </a:solidFill>
              </a:rPr>
              <a:t> CILJEVI</a:t>
            </a:r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2708920"/>
            <a:ext cx="8280920" cy="3528392"/>
          </a:xfrm>
        </p:spPr>
        <p:txBody>
          <a:bodyPr>
            <a:normAutofit/>
          </a:bodyPr>
          <a:lstStyle/>
          <a:p>
            <a:pPr algn="l"/>
            <a:endParaRPr lang="hr-HR" sz="1500" dirty="0" smtClean="0">
              <a:latin typeface="Arial" pitchFamily="34" charset="0"/>
              <a:cs typeface="Arial" pitchFamily="34" charset="0"/>
            </a:endParaRPr>
          </a:p>
          <a:p>
            <a:pPr algn="l"/>
            <a:endParaRPr lang="hr-HR" sz="1400" dirty="0" smtClean="0">
              <a:ln>
                <a:solidFill>
                  <a:schemeClr val="tx1">
                    <a:lumMod val="85000"/>
                    <a:alpha val="49000"/>
                  </a:schemeClr>
                </a:solidFill>
              </a:ln>
              <a:latin typeface="Arial" pitchFamily="34" charset="0"/>
              <a:cs typeface="Arial" pitchFamily="34" charset="0"/>
            </a:endParaRPr>
          </a:p>
          <a:p>
            <a:pPr algn="l"/>
            <a:endParaRPr lang="hr-HR" sz="1400" dirty="0" smtClean="0">
              <a:ln>
                <a:solidFill>
                  <a:schemeClr val="tx1">
                    <a:lumMod val="85000"/>
                    <a:alpha val="49000"/>
                  </a:schemeClr>
                </a:solidFill>
              </a:ln>
              <a:latin typeface="Arial" pitchFamily="34" charset="0"/>
              <a:cs typeface="Arial" pitchFamily="34" charset="0"/>
            </a:endParaRPr>
          </a:p>
          <a:p>
            <a:pPr algn="l"/>
            <a:endParaRPr lang="hr-HR" sz="2800" dirty="0" smtClean="0">
              <a:ln>
                <a:solidFill>
                  <a:schemeClr val="tx1">
                    <a:lumMod val="85000"/>
                    <a:alpha val="49000"/>
                  </a:schemeClr>
                </a:solidFill>
              </a:ln>
              <a:latin typeface="Arial" pitchFamily="34" charset="0"/>
              <a:cs typeface="Arial" pitchFamily="34" charset="0"/>
            </a:endParaRPr>
          </a:p>
          <a:p>
            <a:pPr algn="l"/>
            <a:endParaRPr lang="hr-HR" sz="28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395536" y="2060848"/>
            <a:ext cx="828092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3200" b="1" dirty="0" smtClean="0"/>
              <a:t>Opći cilj</a:t>
            </a:r>
          </a:p>
          <a:p>
            <a:r>
              <a:rPr lang="hr-HR" sz="3200" dirty="0" smtClean="0"/>
              <a:t>Njemu doprinosimo i  sukladan je strategijama</a:t>
            </a:r>
          </a:p>
          <a:p>
            <a:r>
              <a:rPr lang="hr-HR" sz="3200" b="1" dirty="0" smtClean="0"/>
              <a:t>Specifičan cilj (svrha)</a:t>
            </a:r>
          </a:p>
          <a:p>
            <a:r>
              <a:rPr lang="hr-HR" sz="3200" dirty="0" smtClean="0"/>
              <a:t>Cilj našeg projekta, postižemo ga do kraja provedbe</a:t>
            </a:r>
          </a:p>
          <a:p>
            <a:r>
              <a:rPr lang="hr-HR" sz="3200" b="1" dirty="0" smtClean="0"/>
              <a:t>Rezultati</a:t>
            </a:r>
          </a:p>
          <a:p>
            <a:r>
              <a:rPr lang="hr-HR" sz="3200" dirty="0" smtClean="0"/>
              <a:t>Kvalitativni pomaci koji proizlaze iz aktivnosti</a:t>
            </a:r>
          </a:p>
          <a:p>
            <a:pPr lvl="1"/>
            <a:endParaRPr lang="hr-HR" sz="3200" dirty="0" smtClean="0"/>
          </a:p>
          <a:p>
            <a:pPr lvl="1"/>
            <a:endParaRPr lang="hr-HR" dirty="0" smtClean="0"/>
          </a:p>
          <a:p>
            <a:pPr lvl="1"/>
            <a:endParaRPr lang="hr-HR" dirty="0" smtClean="0"/>
          </a:p>
        </p:txBody>
      </p:sp>
      <p:sp>
        <p:nvSpPr>
          <p:cNvPr id="6" name="Rectangle 5"/>
          <p:cNvSpPr/>
          <p:nvPr/>
        </p:nvSpPr>
        <p:spPr>
          <a:xfrm>
            <a:off x="683568" y="1997839"/>
            <a:ext cx="792088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80728"/>
            <a:ext cx="7772400" cy="936104"/>
          </a:xfrm>
        </p:spPr>
        <p:txBody>
          <a:bodyPr>
            <a:normAutofit/>
          </a:bodyPr>
          <a:lstStyle/>
          <a:p>
            <a:pPr algn="ctr"/>
            <a:r>
              <a:rPr lang="hr-HR" dirty="0" smtClean="0">
                <a:solidFill>
                  <a:schemeClr val="tx1"/>
                </a:solidFill>
              </a:rPr>
              <a:t> NEDOSTACI PROJEKATA</a:t>
            </a:r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2708920"/>
            <a:ext cx="8280920" cy="3528392"/>
          </a:xfrm>
        </p:spPr>
        <p:txBody>
          <a:bodyPr>
            <a:normAutofit/>
          </a:bodyPr>
          <a:lstStyle/>
          <a:p>
            <a:pPr algn="l"/>
            <a:endParaRPr lang="hr-HR" sz="1500" dirty="0" smtClean="0">
              <a:latin typeface="Arial" pitchFamily="34" charset="0"/>
              <a:cs typeface="Arial" pitchFamily="34" charset="0"/>
            </a:endParaRPr>
          </a:p>
          <a:p>
            <a:pPr algn="l"/>
            <a:endParaRPr lang="hr-HR" sz="1400" dirty="0" smtClean="0">
              <a:ln>
                <a:solidFill>
                  <a:schemeClr val="tx1">
                    <a:lumMod val="85000"/>
                    <a:alpha val="49000"/>
                  </a:schemeClr>
                </a:solidFill>
              </a:ln>
              <a:latin typeface="Arial" pitchFamily="34" charset="0"/>
              <a:cs typeface="Arial" pitchFamily="34" charset="0"/>
            </a:endParaRPr>
          </a:p>
          <a:p>
            <a:pPr algn="l"/>
            <a:endParaRPr lang="hr-HR" sz="1400" dirty="0" smtClean="0">
              <a:ln>
                <a:solidFill>
                  <a:schemeClr val="tx1">
                    <a:lumMod val="85000"/>
                    <a:alpha val="49000"/>
                  </a:schemeClr>
                </a:solidFill>
              </a:ln>
              <a:latin typeface="Arial" pitchFamily="34" charset="0"/>
              <a:cs typeface="Arial" pitchFamily="34" charset="0"/>
            </a:endParaRPr>
          </a:p>
          <a:p>
            <a:pPr algn="l"/>
            <a:endParaRPr lang="hr-HR" sz="2800" dirty="0" smtClean="0">
              <a:ln>
                <a:solidFill>
                  <a:schemeClr val="tx1">
                    <a:lumMod val="85000"/>
                    <a:alpha val="49000"/>
                  </a:schemeClr>
                </a:solidFill>
              </a:ln>
              <a:latin typeface="Arial" pitchFamily="34" charset="0"/>
              <a:cs typeface="Arial" pitchFamily="34" charset="0"/>
            </a:endParaRPr>
          </a:p>
          <a:p>
            <a:pPr algn="l"/>
            <a:endParaRPr lang="hr-HR" sz="28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395536" y="2828836"/>
            <a:ext cx="828092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176213"/>
            <a:r>
              <a:rPr lang="hr-HR" sz="2800" b="1" dirty="0" smtClean="0"/>
              <a:t>  </a:t>
            </a:r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</p:txBody>
      </p:sp>
      <p:sp>
        <p:nvSpPr>
          <p:cNvPr id="6" name="Rectangle 5"/>
          <p:cNvSpPr/>
          <p:nvPr/>
        </p:nvSpPr>
        <p:spPr>
          <a:xfrm>
            <a:off x="683568" y="1997839"/>
            <a:ext cx="792088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</p:txBody>
      </p:sp>
      <p:sp>
        <p:nvSpPr>
          <p:cNvPr id="7" name="Rectangle 6"/>
          <p:cNvSpPr/>
          <p:nvPr/>
        </p:nvSpPr>
        <p:spPr>
          <a:xfrm>
            <a:off x="395536" y="2204863"/>
            <a:ext cx="856895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2400" dirty="0" smtClean="0"/>
              <a:t>Problemi su nejasno definirani</a:t>
            </a:r>
          </a:p>
          <a:p>
            <a:pPr algn="ctr"/>
            <a:r>
              <a:rPr lang="hr-HR" sz="2400" dirty="0" smtClean="0"/>
              <a:t>Nisu potkrijepljeni konkretnim podacima,</a:t>
            </a:r>
          </a:p>
          <a:p>
            <a:pPr algn="ctr"/>
            <a:r>
              <a:rPr lang="hr-HR" sz="2400" dirty="0" smtClean="0"/>
              <a:t> </a:t>
            </a:r>
          </a:p>
          <a:p>
            <a:pPr algn="ctr"/>
            <a:r>
              <a:rPr lang="hr-HR" sz="2400" dirty="0" smtClean="0"/>
              <a:t>Ciljevi i rezultati nisu povezani s problemima</a:t>
            </a:r>
          </a:p>
          <a:p>
            <a:pPr algn="ctr"/>
            <a:r>
              <a:rPr lang="hr-HR" sz="2400" dirty="0" smtClean="0"/>
              <a:t>Opći cilj nije u skladu s ciljevima </a:t>
            </a:r>
            <a:r>
              <a:rPr lang="en-GB" sz="2400" dirty="0" err="1" smtClean="0"/>
              <a:t>Poziva</a:t>
            </a:r>
            <a:endParaRPr lang="hr-HR" sz="2400" dirty="0" smtClean="0"/>
          </a:p>
          <a:p>
            <a:pPr algn="ctr"/>
            <a:endParaRPr lang="hr-HR" sz="2400" dirty="0" smtClean="0"/>
          </a:p>
          <a:p>
            <a:pPr algn="ctr"/>
            <a:r>
              <a:rPr lang="hr-HR" sz="2400" dirty="0" smtClean="0"/>
              <a:t>Specifičan cilj nije realan i izvediv </a:t>
            </a:r>
          </a:p>
          <a:p>
            <a:pPr algn="ctr"/>
            <a:r>
              <a:rPr lang="hr-HR" sz="2400" dirty="0" smtClean="0"/>
              <a:t>Nema logične poveznice između općeg cilja, specifičnog cilja, rezultata i aktivnosti</a:t>
            </a:r>
          </a:p>
          <a:p>
            <a:pPr algn="ctr"/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80728"/>
            <a:ext cx="7772400" cy="936104"/>
          </a:xfrm>
        </p:spPr>
        <p:txBody>
          <a:bodyPr>
            <a:normAutofit/>
          </a:bodyPr>
          <a:lstStyle/>
          <a:p>
            <a:pPr algn="ctr"/>
            <a:r>
              <a:rPr lang="hr-HR" dirty="0" smtClean="0">
                <a:solidFill>
                  <a:schemeClr val="tx1"/>
                </a:solidFill>
              </a:rPr>
              <a:t> CILJ</a:t>
            </a:r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2708920"/>
            <a:ext cx="8280920" cy="3528392"/>
          </a:xfrm>
        </p:spPr>
        <p:txBody>
          <a:bodyPr>
            <a:normAutofit/>
          </a:bodyPr>
          <a:lstStyle/>
          <a:p>
            <a:pPr algn="l"/>
            <a:endParaRPr lang="hr-HR" sz="1500" dirty="0" smtClean="0">
              <a:latin typeface="Arial" pitchFamily="34" charset="0"/>
              <a:cs typeface="Arial" pitchFamily="34" charset="0"/>
            </a:endParaRPr>
          </a:p>
          <a:p>
            <a:pPr algn="l"/>
            <a:endParaRPr lang="hr-HR" sz="1400" dirty="0" smtClean="0">
              <a:ln>
                <a:solidFill>
                  <a:schemeClr val="tx1">
                    <a:lumMod val="85000"/>
                    <a:alpha val="49000"/>
                  </a:schemeClr>
                </a:solidFill>
              </a:ln>
              <a:latin typeface="Arial" pitchFamily="34" charset="0"/>
              <a:cs typeface="Arial" pitchFamily="34" charset="0"/>
            </a:endParaRPr>
          </a:p>
          <a:p>
            <a:pPr algn="l"/>
            <a:endParaRPr lang="hr-HR" sz="1400" dirty="0" smtClean="0">
              <a:ln>
                <a:solidFill>
                  <a:schemeClr val="tx1">
                    <a:lumMod val="85000"/>
                    <a:alpha val="49000"/>
                  </a:schemeClr>
                </a:solidFill>
              </a:ln>
              <a:latin typeface="Arial" pitchFamily="34" charset="0"/>
              <a:cs typeface="Arial" pitchFamily="34" charset="0"/>
            </a:endParaRPr>
          </a:p>
          <a:p>
            <a:pPr algn="l"/>
            <a:endParaRPr lang="hr-HR" sz="2800" dirty="0" smtClean="0">
              <a:ln>
                <a:solidFill>
                  <a:schemeClr val="tx1">
                    <a:lumMod val="85000"/>
                    <a:alpha val="49000"/>
                  </a:schemeClr>
                </a:solidFill>
              </a:ln>
              <a:latin typeface="Arial" pitchFamily="34" charset="0"/>
              <a:cs typeface="Arial" pitchFamily="34" charset="0"/>
            </a:endParaRPr>
          </a:p>
          <a:p>
            <a:pPr algn="l"/>
            <a:endParaRPr lang="hr-HR" sz="28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395536" y="2828836"/>
            <a:ext cx="828092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176213"/>
            <a:r>
              <a:rPr lang="hr-HR" sz="2800" b="1" dirty="0" smtClean="0"/>
              <a:t>  </a:t>
            </a:r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</p:txBody>
      </p:sp>
      <p:sp>
        <p:nvSpPr>
          <p:cNvPr id="6" name="Rectangle 5"/>
          <p:cNvSpPr/>
          <p:nvPr/>
        </p:nvSpPr>
        <p:spPr>
          <a:xfrm>
            <a:off x="683568" y="1997839"/>
            <a:ext cx="792088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</p:txBody>
      </p:sp>
      <p:sp>
        <p:nvSpPr>
          <p:cNvPr id="7" name="Rectangle 6"/>
          <p:cNvSpPr/>
          <p:nvPr/>
        </p:nvSpPr>
        <p:spPr>
          <a:xfrm>
            <a:off x="251520" y="1988840"/>
            <a:ext cx="864096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 err="1" smtClean="0"/>
              <a:t>Opći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cilj</a:t>
            </a:r>
            <a:r>
              <a:rPr lang="en-GB" sz="2400" b="1" dirty="0" smtClean="0"/>
              <a:t>: </a:t>
            </a:r>
            <a:r>
              <a:rPr lang="hr-HR" sz="2400" b="1" dirty="0" smtClean="0"/>
              <a:t>-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Obrascu</a:t>
            </a:r>
            <a:r>
              <a:rPr lang="en-GB" sz="2400" b="1" dirty="0" smtClean="0"/>
              <a:t> A</a:t>
            </a:r>
            <a:r>
              <a:rPr lang="hr-HR" sz="2400" b="1" dirty="0" smtClean="0"/>
              <a:t> -</a:t>
            </a:r>
            <a:r>
              <a:rPr lang="en-GB" sz="2400" b="1" dirty="0" smtClean="0"/>
              <a:t> </a:t>
            </a:r>
            <a:r>
              <a:rPr lang="en-GB" sz="2400" dirty="0" err="1" smtClean="0"/>
              <a:t>Svrha</a:t>
            </a:r>
            <a:r>
              <a:rPr lang="en-GB" sz="2400" dirty="0" smtClean="0"/>
              <a:t> </a:t>
            </a:r>
            <a:r>
              <a:rPr lang="en-GB" sz="2400" dirty="0" err="1" smtClean="0"/>
              <a:t>i</a:t>
            </a:r>
            <a:r>
              <a:rPr lang="en-GB" sz="2400" dirty="0" smtClean="0"/>
              <a:t> </a:t>
            </a:r>
            <a:r>
              <a:rPr lang="en-GB" sz="2400" dirty="0" err="1" smtClean="0"/>
              <a:t>opravdanost</a:t>
            </a:r>
            <a:r>
              <a:rPr lang="en-GB" sz="2400" dirty="0" smtClean="0"/>
              <a:t> </a:t>
            </a:r>
            <a:r>
              <a:rPr lang="en-GB" sz="2400" dirty="0" err="1" smtClean="0"/>
              <a:t>projekta</a:t>
            </a:r>
            <a:endParaRPr lang="en-GB" sz="2400" dirty="0" smtClean="0"/>
          </a:p>
          <a:p>
            <a:r>
              <a:rPr lang="en-GB" sz="2400" b="1" dirty="0" err="1" smtClean="0"/>
              <a:t>Specifični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ciljevi</a:t>
            </a:r>
            <a:r>
              <a:rPr lang="en-GB" sz="2400" b="1" dirty="0" smtClean="0"/>
              <a:t>: </a:t>
            </a:r>
            <a:r>
              <a:rPr lang="en-GB" sz="2400" b="1" dirty="0" err="1" smtClean="0"/>
              <a:t>Obrazac</a:t>
            </a:r>
            <a:r>
              <a:rPr lang="en-GB" sz="2400" b="1" dirty="0" smtClean="0"/>
              <a:t> A:</a:t>
            </a:r>
            <a:r>
              <a:rPr lang="hr-HR" sz="2400" b="1" dirty="0" smtClean="0"/>
              <a:t>-</a:t>
            </a:r>
            <a:r>
              <a:rPr lang="en-GB" sz="2400" b="1" dirty="0" smtClean="0"/>
              <a:t> </a:t>
            </a:r>
            <a:r>
              <a:rPr lang="en-GB" sz="2400" dirty="0" err="1" smtClean="0"/>
              <a:t>Obrazloženje</a:t>
            </a:r>
            <a:r>
              <a:rPr lang="en-GB" sz="2400" dirty="0" smtClean="0"/>
              <a:t> </a:t>
            </a:r>
            <a:r>
              <a:rPr lang="en-GB" sz="2400" dirty="0" err="1" smtClean="0"/>
              <a:t>projekta</a:t>
            </a:r>
            <a:endParaRPr lang="hr-HR" sz="2400" dirty="0" smtClean="0"/>
          </a:p>
          <a:p>
            <a:endParaRPr lang="en-GB" sz="2400" dirty="0" smtClean="0"/>
          </a:p>
          <a:p>
            <a:r>
              <a:rPr lang="en-GB" sz="2400" b="1" dirty="0" err="1" smtClean="0"/>
              <a:t>Rezultati</a:t>
            </a:r>
            <a:r>
              <a:rPr lang="en-GB" sz="2400" b="1" dirty="0" smtClean="0"/>
              <a:t> se </a:t>
            </a:r>
            <a:r>
              <a:rPr lang="en-GB" sz="2400" b="1" dirty="0" err="1" smtClean="0"/>
              <a:t>uglavnom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pretvaraju</a:t>
            </a:r>
            <a:r>
              <a:rPr lang="en-GB" sz="2400" b="1" dirty="0" smtClean="0"/>
              <a:t> u </a:t>
            </a:r>
            <a:r>
              <a:rPr lang="en-GB" sz="2400" b="1" dirty="0" err="1" smtClean="0"/>
              <a:t>elemente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projekta</a:t>
            </a:r>
            <a:r>
              <a:rPr lang="en-GB" sz="2400" dirty="0" smtClean="0"/>
              <a:t> </a:t>
            </a:r>
            <a:r>
              <a:rPr lang="en-GB" sz="2400" dirty="0" err="1" smtClean="0"/>
              <a:t>i</a:t>
            </a:r>
            <a:r>
              <a:rPr lang="en-GB" sz="2400" dirty="0" smtClean="0"/>
              <a:t> </a:t>
            </a:r>
            <a:r>
              <a:rPr lang="en-GB" sz="2400" dirty="0" err="1" smtClean="0"/>
              <a:t>unosimo</a:t>
            </a:r>
            <a:r>
              <a:rPr lang="en-GB" sz="2400" dirty="0" smtClean="0"/>
              <a:t> </a:t>
            </a:r>
            <a:r>
              <a:rPr lang="en-GB" sz="2400" dirty="0" err="1" smtClean="0"/>
              <a:t>ih</a:t>
            </a:r>
            <a:r>
              <a:rPr lang="en-GB" sz="2400" dirty="0" smtClean="0"/>
              <a:t> u </a:t>
            </a:r>
            <a:r>
              <a:rPr lang="en-GB" sz="2400" b="1" dirty="0" err="1" smtClean="0"/>
              <a:t>Obrazac</a:t>
            </a:r>
            <a:r>
              <a:rPr lang="en-GB" sz="2400" b="1" dirty="0" smtClean="0"/>
              <a:t> A</a:t>
            </a:r>
            <a:r>
              <a:rPr lang="en-GB" sz="2400" dirty="0" smtClean="0"/>
              <a:t> </a:t>
            </a:r>
            <a:r>
              <a:rPr lang="en-GB" sz="2400" dirty="0" err="1" smtClean="0"/>
              <a:t>Elementi</a:t>
            </a:r>
            <a:r>
              <a:rPr lang="en-GB" sz="2400" dirty="0" smtClean="0"/>
              <a:t> </a:t>
            </a:r>
            <a:r>
              <a:rPr lang="en-GB" sz="2400" dirty="0" err="1" smtClean="0"/>
              <a:t>projekta</a:t>
            </a:r>
            <a:r>
              <a:rPr lang="en-GB" sz="2400" dirty="0" smtClean="0"/>
              <a:t> </a:t>
            </a:r>
            <a:r>
              <a:rPr lang="en-GB" sz="2400" dirty="0" err="1" smtClean="0"/>
              <a:t>i</a:t>
            </a:r>
            <a:r>
              <a:rPr lang="en-GB" sz="2400" dirty="0" smtClean="0"/>
              <a:t> </a:t>
            </a:r>
            <a:r>
              <a:rPr lang="en-GB" sz="2400" dirty="0" err="1" smtClean="0"/>
              <a:t>proračun</a:t>
            </a:r>
            <a:endParaRPr lang="hr-HR" sz="2400" dirty="0" smtClean="0"/>
          </a:p>
          <a:p>
            <a:endParaRPr lang="en-GB" sz="2400" dirty="0" smtClean="0"/>
          </a:p>
          <a:p>
            <a:r>
              <a:rPr lang="en-GB" sz="2400" b="1" dirty="0" err="1" smtClean="0"/>
              <a:t>Obrazac</a:t>
            </a:r>
            <a:r>
              <a:rPr lang="en-GB" sz="2400" b="1" dirty="0" smtClean="0"/>
              <a:t> B: 1 </a:t>
            </a:r>
            <a:r>
              <a:rPr lang="en-GB" sz="2400" b="1" dirty="0" err="1" smtClean="0"/>
              <a:t>Relevantnost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projektne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prijave</a:t>
            </a:r>
            <a:endParaRPr lang="en-GB" sz="2400" b="1" dirty="0" smtClean="0"/>
          </a:p>
          <a:p>
            <a:r>
              <a:rPr lang="hr-HR" sz="2400" dirty="0" smtClean="0"/>
              <a:t>Opišite relevantnost projekta u odnosu na ciljeve Poziva</a:t>
            </a:r>
          </a:p>
          <a:p>
            <a:endParaRPr lang="en-GB" sz="2400" dirty="0" smtClean="0"/>
          </a:p>
          <a:p>
            <a:r>
              <a:rPr lang="hr-HR" sz="2400" dirty="0" smtClean="0"/>
              <a:t>Opišite na koji način je projektni prijedlog u skladu sa strateškim dokumentima na EU, nacionalnoj, regionalnoj i lokalnoj razini</a:t>
            </a:r>
            <a:endParaRPr lang="en-GB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80728"/>
            <a:ext cx="7772400" cy="936104"/>
          </a:xfrm>
        </p:spPr>
        <p:txBody>
          <a:bodyPr>
            <a:normAutofit/>
          </a:bodyPr>
          <a:lstStyle/>
          <a:p>
            <a:pPr algn="ctr"/>
            <a:r>
              <a:rPr lang="hr-HR" dirty="0" smtClean="0">
                <a:solidFill>
                  <a:schemeClr val="tx1"/>
                </a:solidFill>
              </a:rPr>
              <a:t> KRITERIJ BODOVANJA</a:t>
            </a:r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2708920"/>
            <a:ext cx="8280920" cy="3528392"/>
          </a:xfrm>
        </p:spPr>
        <p:txBody>
          <a:bodyPr>
            <a:normAutofit/>
          </a:bodyPr>
          <a:lstStyle/>
          <a:p>
            <a:pPr algn="l"/>
            <a:endParaRPr lang="hr-HR" sz="1500" dirty="0" smtClean="0">
              <a:latin typeface="Arial" pitchFamily="34" charset="0"/>
              <a:cs typeface="Arial" pitchFamily="34" charset="0"/>
            </a:endParaRPr>
          </a:p>
          <a:p>
            <a:pPr algn="l"/>
            <a:endParaRPr lang="hr-HR" sz="1400" dirty="0" smtClean="0">
              <a:ln>
                <a:solidFill>
                  <a:schemeClr val="tx1">
                    <a:lumMod val="85000"/>
                    <a:alpha val="49000"/>
                  </a:schemeClr>
                </a:solidFill>
              </a:ln>
              <a:latin typeface="Arial" pitchFamily="34" charset="0"/>
              <a:cs typeface="Arial" pitchFamily="34" charset="0"/>
            </a:endParaRPr>
          </a:p>
          <a:p>
            <a:pPr algn="l"/>
            <a:endParaRPr lang="hr-HR" sz="1400" dirty="0" smtClean="0">
              <a:ln>
                <a:solidFill>
                  <a:schemeClr val="tx1">
                    <a:lumMod val="85000"/>
                    <a:alpha val="49000"/>
                  </a:schemeClr>
                </a:solidFill>
              </a:ln>
              <a:latin typeface="Arial" pitchFamily="34" charset="0"/>
              <a:cs typeface="Arial" pitchFamily="34" charset="0"/>
            </a:endParaRPr>
          </a:p>
          <a:p>
            <a:pPr algn="l"/>
            <a:endParaRPr lang="hr-HR" sz="2800" dirty="0" smtClean="0">
              <a:ln>
                <a:solidFill>
                  <a:schemeClr val="tx1">
                    <a:lumMod val="85000"/>
                    <a:alpha val="49000"/>
                  </a:schemeClr>
                </a:solidFill>
              </a:ln>
              <a:latin typeface="Arial" pitchFamily="34" charset="0"/>
              <a:cs typeface="Arial" pitchFamily="34" charset="0"/>
            </a:endParaRPr>
          </a:p>
          <a:p>
            <a:pPr algn="l"/>
            <a:endParaRPr lang="hr-HR" sz="28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395536" y="2828836"/>
            <a:ext cx="828092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176213"/>
            <a:r>
              <a:rPr lang="hr-HR" sz="2800" b="1" dirty="0" smtClean="0"/>
              <a:t>  </a:t>
            </a:r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</p:txBody>
      </p:sp>
      <p:sp>
        <p:nvSpPr>
          <p:cNvPr id="6" name="Rectangle 5"/>
          <p:cNvSpPr/>
          <p:nvPr/>
        </p:nvSpPr>
        <p:spPr>
          <a:xfrm>
            <a:off x="683568" y="1997839"/>
            <a:ext cx="792088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</p:txBody>
      </p:sp>
      <p:pic>
        <p:nvPicPr>
          <p:cNvPr id="7" name="Slika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42058" y="3025202"/>
            <a:ext cx="7248772" cy="22252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80728"/>
            <a:ext cx="7772400" cy="936104"/>
          </a:xfrm>
        </p:spPr>
        <p:txBody>
          <a:bodyPr>
            <a:normAutofit/>
          </a:bodyPr>
          <a:lstStyle/>
          <a:p>
            <a:pPr algn="ctr"/>
            <a:r>
              <a:rPr lang="hr-HR" dirty="0" smtClean="0">
                <a:solidFill>
                  <a:schemeClr val="tx1"/>
                </a:solidFill>
              </a:rPr>
              <a:t>KORACI</a:t>
            </a:r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2708920"/>
            <a:ext cx="8280920" cy="3528392"/>
          </a:xfrm>
        </p:spPr>
        <p:txBody>
          <a:bodyPr>
            <a:normAutofit/>
          </a:bodyPr>
          <a:lstStyle/>
          <a:p>
            <a:pPr algn="l"/>
            <a:endParaRPr lang="hr-HR" sz="1500" dirty="0" smtClean="0">
              <a:latin typeface="Arial" pitchFamily="34" charset="0"/>
              <a:cs typeface="Arial" pitchFamily="34" charset="0"/>
            </a:endParaRPr>
          </a:p>
          <a:p>
            <a:pPr algn="l"/>
            <a:endParaRPr lang="hr-HR" sz="1400" dirty="0" smtClean="0">
              <a:ln>
                <a:solidFill>
                  <a:schemeClr val="tx1">
                    <a:lumMod val="85000"/>
                    <a:alpha val="49000"/>
                  </a:schemeClr>
                </a:solidFill>
              </a:ln>
              <a:latin typeface="Arial" pitchFamily="34" charset="0"/>
              <a:cs typeface="Arial" pitchFamily="34" charset="0"/>
            </a:endParaRPr>
          </a:p>
          <a:p>
            <a:pPr algn="l"/>
            <a:endParaRPr lang="hr-HR" sz="1400" dirty="0" smtClean="0">
              <a:ln>
                <a:solidFill>
                  <a:schemeClr val="tx1">
                    <a:lumMod val="85000"/>
                    <a:alpha val="49000"/>
                  </a:schemeClr>
                </a:solidFill>
              </a:ln>
              <a:latin typeface="Arial" pitchFamily="34" charset="0"/>
              <a:cs typeface="Arial" pitchFamily="34" charset="0"/>
            </a:endParaRPr>
          </a:p>
          <a:p>
            <a:pPr algn="l"/>
            <a:endParaRPr lang="hr-HR" sz="2800" dirty="0" smtClean="0">
              <a:ln>
                <a:solidFill>
                  <a:schemeClr val="tx1">
                    <a:lumMod val="85000"/>
                    <a:alpha val="49000"/>
                  </a:schemeClr>
                </a:solidFill>
              </a:ln>
              <a:latin typeface="Arial" pitchFamily="34" charset="0"/>
              <a:cs typeface="Arial" pitchFamily="34" charset="0"/>
            </a:endParaRPr>
          </a:p>
          <a:p>
            <a:pPr algn="l"/>
            <a:endParaRPr lang="hr-HR" sz="28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395536" y="2828836"/>
            <a:ext cx="828092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176213"/>
            <a:r>
              <a:rPr lang="hr-HR" sz="2800" b="1" dirty="0" smtClean="0"/>
              <a:t>  </a:t>
            </a:r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</p:txBody>
      </p:sp>
      <p:sp>
        <p:nvSpPr>
          <p:cNvPr id="6" name="Rectangle 5"/>
          <p:cNvSpPr/>
          <p:nvPr/>
        </p:nvSpPr>
        <p:spPr>
          <a:xfrm>
            <a:off x="683568" y="1628800"/>
            <a:ext cx="7920880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sz="2800" dirty="0" smtClean="0"/>
          </a:p>
          <a:p>
            <a:pPr marL="514350" indent="-514350" algn="ctr"/>
            <a:r>
              <a:rPr lang="hr-HR" sz="2800" dirty="0" smtClean="0"/>
              <a:t>Ispisati skupinu problema na kojima se odabrana projektna ideja temelji</a:t>
            </a:r>
          </a:p>
          <a:p>
            <a:pPr marL="514350" indent="-514350" algn="ctr"/>
            <a:endParaRPr lang="hr-HR" sz="2800" dirty="0" smtClean="0"/>
          </a:p>
          <a:p>
            <a:pPr marL="514350" indent="-514350" algn="ctr"/>
            <a:r>
              <a:rPr lang="hr-HR" sz="2800" dirty="0" smtClean="0"/>
              <a:t>Analizirati probleme tako da prikazuju uzročno – posljedične veze</a:t>
            </a:r>
          </a:p>
          <a:p>
            <a:pPr marL="514350" indent="-514350" algn="ctr"/>
            <a:endParaRPr lang="hr-HR" sz="2800" dirty="0" smtClean="0"/>
          </a:p>
          <a:p>
            <a:pPr marL="514350" indent="-514350" algn="ctr"/>
            <a:r>
              <a:rPr lang="hr-HR" sz="2800" dirty="0" smtClean="0"/>
              <a:t>Preformulirati probleme u ciljeve</a:t>
            </a:r>
          </a:p>
          <a:p>
            <a:pPr marL="514350" indent="-514350">
              <a:buFont typeface="Arial" pitchFamily="34" charset="0"/>
              <a:buChar char="•"/>
            </a:pPr>
            <a:endParaRPr lang="hr-HR" sz="2800" dirty="0" smtClean="0"/>
          </a:p>
          <a:p>
            <a:pPr marL="514350" indent="-514350">
              <a:buFont typeface="Arial" pitchFamily="34" charset="0"/>
              <a:buChar char="•"/>
            </a:pPr>
            <a:endParaRPr lang="hr-HR" sz="2400" dirty="0" smtClean="0"/>
          </a:p>
          <a:p>
            <a:pPr marL="514350" indent="-514350">
              <a:buFont typeface="Arial" pitchFamily="34" charset="0"/>
              <a:buChar char="•"/>
            </a:pPr>
            <a:endParaRPr lang="hr-HR" dirty="0" smtClean="0"/>
          </a:p>
          <a:p>
            <a:pPr marL="514350" indent="-514350">
              <a:buFont typeface="Arial" pitchFamily="34" charset="0"/>
              <a:buChar char="•"/>
            </a:pPr>
            <a:endParaRPr lang="hr-HR" dirty="0" smtClean="0"/>
          </a:p>
          <a:p>
            <a:pPr marL="514350" indent="-514350">
              <a:buFont typeface="Arial" pitchFamily="34" charset="0"/>
              <a:buChar char="•"/>
            </a:pPr>
            <a:endParaRPr lang="hr-HR" dirty="0" smtClean="0"/>
          </a:p>
          <a:p>
            <a:pPr marL="514350" indent="-514350">
              <a:buFont typeface="Arial" pitchFamily="34" charset="0"/>
              <a:buChar char="•"/>
            </a:pPr>
            <a:endParaRPr lang="hr-HR" dirty="0" smtClean="0"/>
          </a:p>
          <a:p>
            <a:pPr marL="514350" indent="-514350">
              <a:buFont typeface="Arial" pitchFamily="34" charset="0"/>
              <a:buChar char="•"/>
            </a:pPr>
            <a:endParaRPr lang="hr-H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80728"/>
            <a:ext cx="7772400" cy="936104"/>
          </a:xfrm>
        </p:spPr>
        <p:txBody>
          <a:bodyPr>
            <a:normAutofit/>
          </a:bodyPr>
          <a:lstStyle/>
          <a:p>
            <a:pPr algn="ctr"/>
            <a:r>
              <a:rPr lang="hr-HR" dirty="0" smtClean="0">
                <a:solidFill>
                  <a:schemeClr val="tx1"/>
                </a:solidFill>
              </a:rPr>
              <a:t>LOGIČKA MATRICA</a:t>
            </a:r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2708920"/>
            <a:ext cx="8280920" cy="3528392"/>
          </a:xfrm>
        </p:spPr>
        <p:txBody>
          <a:bodyPr>
            <a:normAutofit/>
          </a:bodyPr>
          <a:lstStyle/>
          <a:p>
            <a:pPr algn="l"/>
            <a:endParaRPr lang="hr-HR" sz="1500" dirty="0" smtClean="0">
              <a:latin typeface="Arial" pitchFamily="34" charset="0"/>
              <a:cs typeface="Arial" pitchFamily="34" charset="0"/>
            </a:endParaRPr>
          </a:p>
          <a:p>
            <a:pPr algn="l"/>
            <a:endParaRPr lang="hr-HR" sz="1400" dirty="0" smtClean="0">
              <a:ln>
                <a:solidFill>
                  <a:schemeClr val="tx1">
                    <a:lumMod val="85000"/>
                    <a:alpha val="49000"/>
                  </a:schemeClr>
                </a:solidFill>
              </a:ln>
              <a:latin typeface="Arial" pitchFamily="34" charset="0"/>
              <a:cs typeface="Arial" pitchFamily="34" charset="0"/>
            </a:endParaRPr>
          </a:p>
          <a:p>
            <a:pPr algn="l"/>
            <a:endParaRPr lang="hr-HR" sz="1400" dirty="0" smtClean="0">
              <a:ln>
                <a:solidFill>
                  <a:schemeClr val="tx1">
                    <a:lumMod val="85000"/>
                    <a:alpha val="49000"/>
                  </a:schemeClr>
                </a:solidFill>
              </a:ln>
              <a:latin typeface="Arial" pitchFamily="34" charset="0"/>
              <a:cs typeface="Arial" pitchFamily="34" charset="0"/>
            </a:endParaRPr>
          </a:p>
          <a:p>
            <a:pPr algn="l"/>
            <a:endParaRPr lang="hr-HR" sz="2800" dirty="0" smtClean="0">
              <a:ln>
                <a:solidFill>
                  <a:schemeClr val="tx1">
                    <a:lumMod val="85000"/>
                    <a:alpha val="49000"/>
                  </a:schemeClr>
                </a:solidFill>
              </a:ln>
              <a:latin typeface="Arial" pitchFamily="34" charset="0"/>
              <a:cs typeface="Arial" pitchFamily="34" charset="0"/>
            </a:endParaRPr>
          </a:p>
          <a:p>
            <a:pPr algn="l"/>
            <a:endParaRPr lang="hr-HR" sz="28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395536" y="2828836"/>
            <a:ext cx="828092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176213"/>
            <a:r>
              <a:rPr lang="hr-HR" sz="2800" b="1" dirty="0" smtClean="0"/>
              <a:t>  </a:t>
            </a:r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</p:txBody>
      </p:sp>
      <p:sp>
        <p:nvSpPr>
          <p:cNvPr id="6" name="Rectangle 5"/>
          <p:cNvSpPr/>
          <p:nvPr/>
        </p:nvSpPr>
        <p:spPr>
          <a:xfrm>
            <a:off x="683568" y="1997839"/>
            <a:ext cx="792088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</p:txBody>
      </p:sp>
      <p:sp>
        <p:nvSpPr>
          <p:cNvPr id="7" name="Rectangle 6"/>
          <p:cNvSpPr/>
          <p:nvPr/>
        </p:nvSpPr>
        <p:spPr>
          <a:xfrm>
            <a:off x="251520" y="2136339"/>
            <a:ext cx="8640960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hr-HR" sz="2800" dirty="0" smtClean="0"/>
              <a:t>Kratki prikaz našeg cijelog projekta</a:t>
            </a:r>
          </a:p>
          <a:p>
            <a:pPr algn="ctr"/>
            <a:endParaRPr lang="hr-HR" sz="2800" dirty="0" smtClean="0"/>
          </a:p>
          <a:p>
            <a:pPr algn="ctr"/>
            <a:r>
              <a:rPr lang="hr-HR" sz="2800" dirty="0" smtClean="0"/>
              <a:t>Tablica s 4 stupca i 4 retka</a:t>
            </a:r>
          </a:p>
          <a:p>
            <a:pPr algn="ctr"/>
            <a:endParaRPr lang="hr-HR" sz="2800" dirty="0" smtClean="0"/>
          </a:p>
          <a:p>
            <a:pPr algn="ctr"/>
            <a:r>
              <a:rPr lang="hr-HR" sz="2800" dirty="0" smtClean="0"/>
              <a:t>Testira logiku projekta i provjerava izvedivost</a:t>
            </a:r>
          </a:p>
          <a:p>
            <a:pPr algn="ctr"/>
            <a:endParaRPr lang="hr-HR" sz="2800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80728"/>
            <a:ext cx="7772400" cy="936104"/>
          </a:xfrm>
        </p:spPr>
        <p:txBody>
          <a:bodyPr>
            <a:normAutofit/>
          </a:bodyPr>
          <a:lstStyle/>
          <a:p>
            <a:pPr algn="ctr"/>
            <a:r>
              <a:rPr lang="hr-HR" dirty="0" smtClean="0">
                <a:solidFill>
                  <a:schemeClr val="tx1"/>
                </a:solidFill>
              </a:rPr>
              <a:t> STABLO CILJEVA</a:t>
            </a:r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2708920"/>
            <a:ext cx="8280920" cy="3528392"/>
          </a:xfrm>
        </p:spPr>
        <p:txBody>
          <a:bodyPr>
            <a:normAutofit/>
          </a:bodyPr>
          <a:lstStyle/>
          <a:p>
            <a:pPr algn="l"/>
            <a:endParaRPr lang="hr-HR" sz="1500" dirty="0" smtClean="0">
              <a:latin typeface="Arial" pitchFamily="34" charset="0"/>
              <a:cs typeface="Arial" pitchFamily="34" charset="0"/>
            </a:endParaRPr>
          </a:p>
          <a:p>
            <a:pPr algn="l"/>
            <a:endParaRPr lang="hr-HR" sz="1400" dirty="0" smtClean="0">
              <a:ln>
                <a:solidFill>
                  <a:schemeClr val="tx1">
                    <a:lumMod val="85000"/>
                    <a:alpha val="49000"/>
                  </a:schemeClr>
                </a:solidFill>
              </a:ln>
              <a:latin typeface="Arial" pitchFamily="34" charset="0"/>
              <a:cs typeface="Arial" pitchFamily="34" charset="0"/>
            </a:endParaRPr>
          </a:p>
          <a:p>
            <a:pPr algn="l"/>
            <a:endParaRPr lang="hr-HR" sz="1400" dirty="0" smtClean="0">
              <a:ln>
                <a:solidFill>
                  <a:schemeClr val="tx1">
                    <a:lumMod val="85000"/>
                    <a:alpha val="49000"/>
                  </a:schemeClr>
                </a:solidFill>
              </a:ln>
              <a:latin typeface="Arial" pitchFamily="34" charset="0"/>
              <a:cs typeface="Arial" pitchFamily="34" charset="0"/>
            </a:endParaRPr>
          </a:p>
          <a:p>
            <a:pPr algn="l"/>
            <a:endParaRPr lang="hr-HR" sz="2800" dirty="0" smtClean="0">
              <a:ln>
                <a:solidFill>
                  <a:schemeClr val="tx1">
                    <a:lumMod val="85000"/>
                    <a:alpha val="49000"/>
                  </a:schemeClr>
                </a:solidFill>
              </a:ln>
              <a:latin typeface="Arial" pitchFamily="34" charset="0"/>
              <a:cs typeface="Arial" pitchFamily="34" charset="0"/>
            </a:endParaRPr>
          </a:p>
          <a:p>
            <a:pPr algn="l"/>
            <a:endParaRPr lang="hr-HR" sz="28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395536" y="2828836"/>
            <a:ext cx="828092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176213"/>
            <a:r>
              <a:rPr lang="hr-HR" sz="2800" b="1" dirty="0" smtClean="0"/>
              <a:t>  </a:t>
            </a:r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</p:txBody>
      </p:sp>
      <p:sp>
        <p:nvSpPr>
          <p:cNvPr id="6" name="Rectangle 5"/>
          <p:cNvSpPr/>
          <p:nvPr/>
        </p:nvSpPr>
        <p:spPr>
          <a:xfrm>
            <a:off x="683568" y="1997839"/>
            <a:ext cx="792088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</p:txBody>
      </p:sp>
      <p:pic>
        <p:nvPicPr>
          <p:cNvPr id="7" name="Content Placeholder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4445" y="2028420"/>
            <a:ext cx="8083997" cy="42187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80728"/>
            <a:ext cx="7772400" cy="936104"/>
          </a:xfrm>
        </p:spPr>
        <p:txBody>
          <a:bodyPr>
            <a:normAutofit/>
          </a:bodyPr>
          <a:lstStyle/>
          <a:p>
            <a:pPr algn="ctr"/>
            <a:r>
              <a:rPr lang="hr-HR" dirty="0" smtClean="0">
                <a:solidFill>
                  <a:schemeClr val="tx1"/>
                </a:solidFill>
              </a:rPr>
              <a:t> GREŠKE</a:t>
            </a:r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2708920"/>
            <a:ext cx="8280920" cy="3528392"/>
          </a:xfrm>
        </p:spPr>
        <p:txBody>
          <a:bodyPr>
            <a:normAutofit/>
          </a:bodyPr>
          <a:lstStyle/>
          <a:p>
            <a:pPr algn="l"/>
            <a:endParaRPr lang="hr-HR" sz="1500" dirty="0" smtClean="0">
              <a:latin typeface="Arial" pitchFamily="34" charset="0"/>
              <a:cs typeface="Arial" pitchFamily="34" charset="0"/>
            </a:endParaRPr>
          </a:p>
          <a:p>
            <a:pPr algn="l"/>
            <a:endParaRPr lang="hr-HR" sz="1400" dirty="0" smtClean="0">
              <a:ln>
                <a:solidFill>
                  <a:schemeClr val="tx1">
                    <a:lumMod val="85000"/>
                    <a:alpha val="49000"/>
                  </a:schemeClr>
                </a:solidFill>
              </a:ln>
              <a:latin typeface="Arial" pitchFamily="34" charset="0"/>
              <a:cs typeface="Arial" pitchFamily="34" charset="0"/>
            </a:endParaRPr>
          </a:p>
          <a:p>
            <a:pPr algn="l"/>
            <a:endParaRPr lang="hr-HR" sz="1400" dirty="0" smtClean="0">
              <a:ln>
                <a:solidFill>
                  <a:schemeClr val="tx1">
                    <a:lumMod val="85000"/>
                    <a:alpha val="49000"/>
                  </a:schemeClr>
                </a:solidFill>
              </a:ln>
              <a:latin typeface="Arial" pitchFamily="34" charset="0"/>
              <a:cs typeface="Arial" pitchFamily="34" charset="0"/>
            </a:endParaRPr>
          </a:p>
          <a:p>
            <a:pPr algn="l"/>
            <a:endParaRPr lang="hr-HR" sz="2800" dirty="0" smtClean="0">
              <a:ln>
                <a:solidFill>
                  <a:schemeClr val="tx1">
                    <a:lumMod val="85000"/>
                    <a:alpha val="49000"/>
                  </a:schemeClr>
                </a:solidFill>
              </a:ln>
              <a:latin typeface="Arial" pitchFamily="34" charset="0"/>
              <a:cs typeface="Arial" pitchFamily="34" charset="0"/>
            </a:endParaRPr>
          </a:p>
          <a:p>
            <a:pPr algn="l"/>
            <a:endParaRPr lang="hr-HR" sz="28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395536" y="2828836"/>
            <a:ext cx="828092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176213"/>
            <a:r>
              <a:rPr lang="hr-HR" sz="2800" b="1" dirty="0" smtClean="0"/>
              <a:t>  </a:t>
            </a:r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</p:txBody>
      </p:sp>
      <p:sp>
        <p:nvSpPr>
          <p:cNvPr id="6" name="Rectangle 5"/>
          <p:cNvSpPr/>
          <p:nvPr/>
        </p:nvSpPr>
        <p:spPr>
          <a:xfrm>
            <a:off x="683568" y="1997839"/>
            <a:ext cx="792088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</p:txBody>
      </p:sp>
      <p:sp>
        <p:nvSpPr>
          <p:cNvPr id="7" name="Rectangle 6"/>
          <p:cNvSpPr/>
          <p:nvPr/>
        </p:nvSpPr>
        <p:spPr>
          <a:xfrm>
            <a:off x="611560" y="2060848"/>
            <a:ext cx="7992888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dirty="0" smtClean="0"/>
              <a:t>Aktivnosti, rezultati, specifičan i opći cilj ne prate logiku, ne proizlaze jedan iz drugog (ako – onda)</a:t>
            </a:r>
          </a:p>
          <a:p>
            <a:endParaRPr lang="hr-HR" sz="2800" dirty="0" smtClean="0"/>
          </a:p>
          <a:p>
            <a:r>
              <a:rPr lang="hr-HR" sz="2800" dirty="0" smtClean="0"/>
              <a:t>Prevelika razina detalja u definiranju aktivnosti/outputa ili s druge strane uvrštene su samo osnovne aktivnosti</a:t>
            </a:r>
          </a:p>
          <a:p>
            <a:endParaRPr lang="hr-HR" sz="2800" dirty="0" smtClean="0"/>
          </a:p>
          <a:p>
            <a:r>
              <a:rPr lang="hr-HR" sz="2800" dirty="0" smtClean="0"/>
              <a:t>Pokazatelji nisu kvantificirani niti vremenski određeni – ne znamo što je mjera uspjeha</a:t>
            </a:r>
          </a:p>
          <a:p>
            <a:endParaRPr lang="hr-HR" sz="2400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80728"/>
            <a:ext cx="7772400" cy="936104"/>
          </a:xfrm>
        </p:spPr>
        <p:txBody>
          <a:bodyPr>
            <a:normAutofit/>
          </a:bodyPr>
          <a:lstStyle/>
          <a:p>
            <a:pPr algn="ctr"/>
            <a:r>
              <a:rPr lang="hr-HR" dirty="0" smtClean="0">
                <a:solidFill>
                  <a:schemeClr val="tx1"/>
                </a:solidFill>
              </a:rPr>
              <a:t> CILJNA SKUPINA</a:t>
            </a:r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2708920"/>
            <a:ext cx="8280920" cy="3528392"/>
          </a:xfrm>
        </p:spPr>
        <p:txBody>
          <a:bodyPr>
            <a:normAutofit/>
          </a:bodyPr>
          <a:lstStyle/>
          <a:p>
            <a:pPr algn="l"/>
            <a:r>
              <a:rPr lang="hr-HR" sz="2800" dirty="0" smtClean="0"/>
              <a:t>Ciljna skupina – osobe i organizacije koje će imati izravne koristi od provedbe našeg projekta, koje sudjeluju u aktivnostima i one su njima namijenjene</a:t>
            </a:r>
          </a:p>
          <a:p>
            <a:pPr algn="l"/>
            <a:endParaRPr lang="hr-HR" sz="2800" dirty="0" smtClean="0"/>
          </a:p>
          <a:p>
            <a:pPr algn="l"/>
            <a:r>
              <a:rPr lang="hr-HR" sz="2800" dirty="0" smtClean="0"/>
              <a:t>Krajnji korisnici – osobe i organizacije koje će imati koristi od projekta nakon što on završi</a:t>
            </a:r>
          </a:p>
          <a:p>
            <a:pPr algn="l"/>
            <a:endParaRPr lang="hr-HR" sz="1500" dirty="0" smtClean="0">
              <a:latin typeface="Arial" pitchFamily="34" charset="0"/>
              <a:cs typeface="Arial" pitchFamily="34" charset="0"/>
            </a:endParaRPr>
          </a:p>
          <a:p>
            <a:pPr algn="l"/>
            <a:endParaRPr lang="hr-HR" sz="1400" dirty="0" smtClean="0">
              <a:ln>
                <a:solidFill>
                  <a:schemeClr val="tx1">
                    <a:lumMod val="85000"/>
                    <a:alpha val="49000"/>
                  </a:schemeClr>
                </a:solidFill>
              </a:ln>
              <a:latin typeface="Arial" pitchFamily="34" charset="0"/>
              <a:cs typeface="Arial" pitchFamily="34" charset="0"/>
            </a:endParaRPr>
          </a:p>
          <a:p>
            <a:pPr algn="l"/>
            <a:endParaRPr lang="hr-HR" sz="1400" dirty="0" smtClean="0">
              <a:ln>
                <a:solidFill>
                  <a:schemeClr val="tx1">
                    <a:lumMod val="85000"/>
                    <a:alpha val="49000"/>
                  </a:schemeClr>
                </a:solidFill>
              </a:ln>
              <a:latin typeface="Arial" pitchFamily="34" charset="0"/>
              <a:cs typeface="Arial" pitchFamily="34" charset="0"/>
            </a:endParaRPr>
          </a:p>
          <a:p>
            <a:pPr algn="l"/>
            <a:endParaRPr lang="hr-HR" sz="2800" dirty="0" smtClean="0">
              <a:ln>
                <a:solidFill>
                  <a:schemeClr val="tx1">
                    <a:lumMod val="85000"/>
                    <a:alpha val="49000"/>
                  </a:schemeClr>
                </a:solidFill>
              </a:ln>
              <a:latin typeface="Arial" pitchFamily="34" charset="0"/>
              <a:cs typeface="Arial" pitchFamily="34" charset="0"/>
            </a:endParaRPr>
          </a:p>
          <a:p>
            <a:pPr algn="l"/>
            <a:endParaRPr lang="hr-HR" sz="28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395536" y="2828836"/>
            <a:ext cx="828092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176213"/>
            <a:r>
              <a:rPr lang="hr-HR" sz="2800" b="1" dirty="0" smtClean="0"/>
              <a:t>  </a:t>
            </a:r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</p:txBody>
      </p:sp>
      <p:sp>
        <p:nvSpPr>
          <p:cNvPr id="6" name="Rectangle 5"/>
          <p:cNvSpPr/>
          <p:nvPr/>
        </p:nvSpPr>
        <p:spPr>
          <a:xfrm>
            <a:off x="683568" y="1997839"/>
            <a:ext cx="792088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52736"/>
            <a:ext cx="7772400" cy="864096"/>
          </a:xfrm>
        </p:spPr>
        <p:txBody>
          <a:bodyPr>
            <a:normAutofit/>
          </a:bodyPr>
          <a:lstStyle/>
          <a:p>
            <a:pPr algn="l"/>
            <a:r>
              <a:rPr lang="hr-HR" sz="4400" dirty="0" smtClean="0">
                <a:solidFill>
                  <a:schemeClr val="tx1"/>
                </a:solidFill>
              </a:rPr>
              <a:t>INES RUDELIĆ-DIPL.POLITOLOG</a:t>
            </a:r>
            <a:endParaRPr lang="hr-HR" sz="44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23928" y="2060848"/>
            <a:ext cx="5220072" cy="4032448"/>
          </a:xfrm>
        </p:spPr>
        <p:txBody>
          <a:bodyPr>
            <a:normAutofit/>
          </a:bodyPr>
          <a:lstStyle/>
          <a:p>
            <a:pPr algn="l"/>
            <a:endParaRPr lang="hr-HR" sz="1500" dirty="0" smtClean="0">
              <a:latin typeface="Arial" pitchFamily="34" charset="0"/>
              <a:cs typeface="Arial" pitchFamily="34" charset="0"/>
            </a:endParaRPr>
          </a:p>
          <a:p>
            <a:pPr algn="l"/>
            <a:endParaRPr lang="hr-HR" sz="1400" dirty="0" smtClean="0">
              <a:ln>
                <a:solidFill>
                  <a:schemeClr val="tx1">
                    <a:lumMod val="85000"/>
                    <a:alpha val="49000"/>
                  </a:schemeClr>
                </a:solidFill>
              </a:ln>
              <a:latin typeface="Arial" pitchFamily="34" charset="0"/>
              <a:cs typeface="Arial" pitchFamily="34" charset="0"/>
            </a:endParaRPr>
          </a:p>
          <a:p>
            <a:pPr algn="l"/>
            <a:endParaRPr lang="hr-HR" sz="1400" dirty="0" smtClean="0">
              <a:ln>
                <a:solidFill>
                  <a:schemeClr val="tx1">
                    <a:lumMod val="85000"/>
                    <a:alpha val="49000"/>
                  </a:schemeClr>
                </a:solidFill>
              </a:ln>
              <a:latin typeface="Arial" pitchFamily="34" charset="0"/>
              <a:cs typeface="Arial" pitchFamily="34" charset="0"/>
            </a:endParaRPr>
          </a:p>
          <a:p>
            <a:pPr algn="l"/>
            <a:endParaRPr lang="hr-HR" sz="1400" dirty="0" smtClean="0">
              <a:ln>
                <a:solidFill>
                  <a:schemeClr val="tx1">
                    <a:lumMod val="85000"/>
                    <a:alpha val="49000"/>
                  </a:schemeClr>
                </a:solidFill>
              </a:ln>
              <a:latin typeface="Arial" pitchFamily="34" charset="0"/>
              <a:cs typeface="Arial" pitchFamily="34" charset="0"/>
            </a:endParaRPr>
          </a:p>
          <a:p>
            <a:pPr algn="l"/>
            <a:endParaRPr lang="hr-HR" sz="1400" dirty="0" smtClean="0">
              <a:ln>
                <a:solidFill>
                  <a:schemeClr val="tx1">
                    <a:lumMod val="85000"/>
                    <a:alpha val="49000"/>
                  </a:schemeClr>
                </a:solidFill>
              </a:ln>
              <a:latin typeface="Arial" pitchFamily="34" charset="0"/>
              <a:cs typeface="Arial" pitchFamily="34" charset="0"/>
            </a:endParaRPr>
          </a:p>
          <a:p>
            <a:pPr algn="l"/>
            <a:endParaRPr lang="hr-HR" sz="1400" dirty="0" smtClean="0">
              <a:ln>
                <a:solidFill>
                  <a:schemeClr val="tx1">
                    <a:lumMod val="85000"/>
                    <a:alpha val="49000"/>
                  </a:schemeClr>
                </a:solidFill>
              </a:ln>
              <a:latin typeface="Arial" pitchFamily="34" charset="0"/>
              <a:cs typeface="Arial" pitchFamily="34" charset="0"/>
            </a:endParaRPr>
          </a:p>
          <a:p>
            <a:pPr algn="l"/>
            <a:endParaRPr lang="hr-HR" sz="1400" dirty="0" smtClean="0">
              <a:ln>
                <a:solidFill>
                  <a:schemeClr val="tx1">
                    <a:lumMod val="85000"/>
                    <a:alpha val="49000"/>
                  </a:schemeClr>
                </a:solidFill>
              </a:ln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Content Placeholder 2" descr="C:\Users\Marko\Desktop\profil nov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060848"/>
            <a:ext cx="3227015" cy="432048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923928" y="1988840"/>
            <a:ext cx="504056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r-HR" sz="2400" dirty="0" smtClean="0"/>
              <a:t> PREDSJEDNICA UDRUGE </a:t>
            </a:r>
            <a:endParaRPr lang="hr-HR" sz="2400" i="1" dirty="0" smtClean="0"/>
          </a:p>
          <a:p>
            <a:pPr marL="176213" indent="-176213">
              <a:buFont typeface="Arial" pitchFamily="34" charset="0"/>
              <a:buChar char="•"/>
            </a:pPr>
            <a:r>
              <a:rPr lang="hr-HR" sz="2400" dirty="0" smtClean="0"/>
              <a:t>REVIZOR ZA BANKARSKO    POSLOVANJE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hr-HR" sz="2400" dirty="0" smtClean="0"/>
              <a:t>VODITELJICA  RADIONICA ZA SAMOZAPOŠLJAVANJE</a:t>
            </a:r>
          </a:p>
          <a:p>
            <a:endParaRPr lang="hr-HR" sz="2400" dirty="0" smtClean="0"/>
          </a:p>
          <a:p>
            <a:r>
              <a:rPr lang="hr-HR" sz="2400" dirty="0" smtClean="0"/>
              <a:t>Udruga LIBERA - </a:t>
            </a:r>
            <a:r>
              <a:rPr lang="hr-HR" sz="2400" i="1" dirty="0" smtClean="0"/>
              <a:t>Drenovačka 4, tel. o1-8893675, Zagreb</a:t>
            </a:r>
          </a:p>
          <a:p>
            <a:r>
              <a:rPr lang="hr-HR" sz="2400" dirty="0" smtClean="0">
                <a:hlinkClick r:id="rId3"/>
              </a:rPr>
              <a:t>udruga.libera@gmail.co</a:t>
            </a:r>
            <a:endParaRPr lang="hr-HR" sz="2400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80728"/>
            <a:ext cx="7772400" cy="936104"/>
          </a:xfrm>
        </p:spPr>
        <p:txBody>
          <a:bodyPr>
            <a:normAutofit/>
          </a:bodyPr>
          <a:lstStyle/>
          <a:p>
            <a:pPr algn="ctr"/>
            <a:r>
              <a:rPr lang="hr-HR" dirty="0" smtClean="0">
                <a:solidFill>
                  <a:schemeClr val="tx1"/>
                </a:solidFill>
              </a:rPr>
              <a:t> CILJNA SKUPINA</a:t>
            </a:r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2708920"/>
            <a:ext cx="8280920" cy="3528392"/>
          </a:xfrm>
        </p:spPr>
        <p:txBody>
          <a:bodyPr>
            <a:normAutofit/>
          </a:bodyPr>
          <a:lstStyle/>
          <a:p>
            <a:pPr algn="l"/>
            <a:endParaRPr lang="hr-HR" sz="1500" dirty="0" smtClean="0">
              <a:latin typeface="Arial" pitchFamily="34" charset="0"/>
              <a:cs typeface="Arial" pitchFamily="34" charset="0"/>
            </a:endParaRPr>
          </a:p>
          <a:p>
            <a:pPr algn="l"/>
            <a:endParaRPr lang="hr-HR" sz="1400" dirty="0" smtClean="0">
              <a:ln>
                <a:solidFill>
                  <a:schemeClr val="tx1">
                    <a:lumMod val="85000"/>
                    <a:alpha val="49000"/>
                  </a:schemeClr>
                </a:solidFill>
              </a:ln>
              <a:latin typeface="Arial" pitchFamily="34" charset="0"/>
              <a:cs typeface="Arial" pitchFamily="34" charset="0"/>
            </a:endParaRPr>
          </a:p>
          <a:p>
            <a:pPr algn="l"/>
            <a:endParaRPr lang="hr-HR" sz="1400" dirty="0" smtClean="0">
              <a:ln>
                <a:solidFill>
                  <a:schemeClr val="tx1">
                    <a:lumMod val="85000"/>
                    <a:alpha val="49000"/>
                  </a:schemeClr>
                </a:solidFill>
              </a:ln>
              <a:latin typeface="Arial" pitchFamily="34" charset="0"/>
              <a:cs typeface="Arial" pitchFamily="34" charset="0"/>
            </a:endParaRPr>
          </a:p>
          <a:p>
            <a:pPr algn="l"/>
            <a:endParaRPr lang="hr-HR" sz="2800" dirty="0" smtClean="0">
              <a:ln>
                <a:solidFill>
                  <a:schemeClr val="tx1">
                    <a:lumMod val="85000"/>
                    <a:alpha val="49000"/>
                  </a:schemeClr>
                </a:solidFill>
              </a:ln>
              <a:latin typeface="Arial" pitchFamily="34" charset="0"/>
              <a:cs typeface="Arial" pitchFamily="34" charset="0"/>
            </a:endParaRPr>
          </a:p>
          <a:p>
            <a:pPr algn="l"/>
            <a:endParaRPr lang="hr-HR" sz="28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395536" y="2828836"/>
            <a:ext cx="828092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176213"/>
            <a:r>
              <a:rPr lang="hr-HR" sz="2800" b="1" dirty="0" smtClean="0"/>
              <a:t>  </a:t>
            </a:r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</p:txBody>
      </p:sp>
      <p:sp>
        <p:nvSpPr>
          <p:cNvPr id="6" name="Rectangle 5"/>
          <p:cNvSpPr/>
          <p:nvPr/>
        </p:nvSpPr>
        <p:spPr>
          <a:xfrm>
            <a:off x="683568" y="1997839"/>
            <a:ext cx="792088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</p:txBody>
      </p:sp>
      <p:sp>
        <p:nvSpPr>
          <p:cNvPr id="7" name="Rectangle 6"/>
          <p:cNvSpPr/>
          <p:nvPr/>
        </p:nvSpPr>
        <p:spPr>
          <a:xfrm>
            <a:off x="323528" y="1988841"/>
            <a:ext cx="849694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 smtClean="0"/>
              <a:t>KVANTIFICIRANA – unaprijed predviđamo broj različitih ciljnih skupina  koji će sudjelovati u projektu</a:t>
            </a:r>
          </a:p>
          <a:p>
            <a:endParaRPr lang="hr-HR" sz="2400" dirty="0" smtClean="0"/>
          </a:p>
          <a:p>
            <a:r>
              <a:rPr lang="hr-HR" sz="2400" dirty="0" smtClean="0"/>
              <a:t>STRUKTURIRANA  -  stručnjaci, volonteri, zaposlenici, novozaposleni</a:t>
            </a:r>
          </a:p>
          <a:p>
            <a:endParaRPr lang="hr-HR" sz="2400" dirty="0" smtClean="0"/>
          </a:p>
          <a:p>
            <a:r>
              <a:rPr lang="hr-HR" sz="2400" dirty="0" smtClean="0"/>
              <a:t>KRITERIJI ODABIRA  - koje ćemo kriterije koristiti, kome ćemo dati prednost</a:t>
            </a:r>
          </a:p>
          <a:p>
            <a:endParaRPr lang="hr-HR" sz="2400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80728"/>
            <a:ext cx="7772400" cy="936104"/>
          </a:xfrm>
        </p:spPr>
        <p:txBody>
          <a:bodyPr>
            <a:normAutofit/>
          </a:bodyPr>
          <a:lstStyle/>
          <a:p>
            <a:pPr algn="ctr"/>
            <a:r>
              <a:rPr lang="hr-HR" dirty="0" smtClean="0">
                <a:solidFill>
                  <a:schemeClr val="tx1"/>
                </a:solidFill>
              </a:rPr>
              <a:t> CILJNA SKUPINA</a:t>
            </a:r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2708920"/>
            <a:ext cx="8280920" cy="3528392"/>
          </a:xfrm>
        </p:spPr>
        <p:txBody>
          <a:bodyPr>
            <a:normAutofit/>
          </a:bodyPr>
          <a:lstStyle/>
          <a:p>
            <a:pPr algn="l"/>
            <a:endParaRPr lang="hr-HR" sz="1500" dirty="0" smtClean="0">
              <a:latin typeface="Arial" pitchFamily="34" charset="0"/>
              <a:cs typeface="Arial" pitchFamily="34" charset="0"/>
            </a:endParaRPr>
          </a:p>
          <a:p>
            <a:pPr algn="l"/>
            <a:endParaRPr lang="hr-HR" sz="1400" dirty="0" smtClean="0">
              <a:ln>
                <a:solidFill>
                  <a:schemeClr val="tx1">
                    <a:lumMod val="85000"/>
                    <a:alpha val="49000"/>
                  </a:schemeClr>
                </a:solidFill>
              </a:ln>
              <a:latin typeface="Arial" pitchFamily="34" charset="0"/>
              <a:cs typeface="Arial" pitchFamily="34" charset="0"/>
            </a:endParaRPr>
          </a:p>
          <a:p>
            <a:pPr algn="l"/>
            <a:endParaRPr lang="hr-HR" sz="1400" dirty="0" smtClean="0">
              <a:ln>
                <a:solidFill>
                  <a:schemeClr val="tx1">
                    <a:lumMod val="85000"/>
                    <a:alpha val="49000"/>
                  </a:schemeClr>
                </a:solidFill>
              </a:ln>
              <a:latin typeface="Arial" pitchFamily="34" charset="0"/>
              <a:cs typeface="Arial" pitchFamily="34" charset="0"/>
            </a:endParaRPr>
          </a:p>
          <a:p>
            <a:pPr algn="l"/>
            <a:endParaRPr lang="hr-HR" sz="2800" dirty="0" smtClean="0">
              <a:ln>
                <a:solidFill>
                  <a:schemeClr val="tx1">
                    <a:lumMod val="85000"/>
                    <a:alpha val="49000"/>
                  </a:schemeClr>
                </a:solidFill>
              </a:ln>
              <a:latin typeface="Arial" pitchFamily="34" charset="0"/>
              <a:cs typeface="Arial" pitchFamily="34" charset="0"/>
            </a:endParaRPr>
          </a:p>
          <a:p>
            <a:pPr algn="l"/>
            <a:endParaRPr lang="hr-HR" sz="28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395536" y="2828836"/>
            <a:ext cx="828092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176213"/>
            <a:r>
              <a:rPr lang="hr-HR" sz="2800" b="1" dirty="0" smtClean="0"/>
              <a:t>  </a:t>
            </a:r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</p:txBody>
      </p:sp>
      <p:sp>
        <p:nvSpPr>
          <p:cNvPr id="6" name="Rectangle 5"/>
          <p:cNvSpPr/>
          <p:nvPr/>
        </p:nvSpPr>
        <p:spPr>
          <a:xfrm>
            <a:off x="683568" y="1997839"/>
            <a:ext cx="792088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</p:txBody>
      </p:sp>
      <p:sp>
        <p:nvSpPr>
          <p:cNvPr id="7" name="Rectangle 6"/>
          <p:cNvSpPr/>
          <p:nvPr/>
        </p:nvSpPr>
        <p:spPr>
          <a:xfrm>
            <a:off x="467544" y="2204864"/>
            <a:ext cx="8208912" cy="6740307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hr-HR" sz="2400" dirty="0" smtClean="0"/>
              <a:t>Što su problemi, potrebe i ograničenja ciljne skupine?</a:t>
            </a:r>
          </a:p>
          <a:p>
            <a:pPr algn="ctr"/>
            <a:endParaRPr lang="hr-HR" sz="2400" dirty="0" smtClean="0"/>
          </a:p>
          <a:p>
            <a:pPr algn="ctr"/>
            <a:r>
              <a:rPr lang="hr-HR" sz="2400" dirty="0" smtClean="0"/>
              <a:t>Kako će naš projekt riješiti/ ublažiti te probleme, potrebe i ograničenja?</a:t>
            </a:r>
          </a:p>
          <a:p>
            <a:endParaRPr lang="hr-HR" sz="2400" dirty="0" smtClean="0"/>
          </a:p>
          <a:p>
            <a:endParaRPr lang="hr-HR" sz="2400" dirty="0" smtClean="0"/>
          </a:p>
          <a:p>
            <a:pPr algn="ctr"/>
            <a:r>
              <a:rPr lang="hr-HR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PROBLEMI </a:t>
            </a:r>
          </a:p>
          <a:p>
            <a:pPr algn="ctr"/>
            <a:endParaRPr lang="hr-HR" sz="2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hr-HR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RJEŠENJA</a:t>
            </a:r>
          </a:p>
          <a:p>
            <a:pPr algn="ctr"/>
            <a:endParaRPr lang="hr-HR" sz="2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hr-HR" sz="2400" dirty="0" smtClean="0"/>
          </a:p>
          <a:p>
            <a:pPr algn="ctr"/>
            <a:endParaRPr lang="hr-HR" sz="2400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80728"/>
            <a:ext cx="7772400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hr-HR" dirty="0" smtClean="0">
                <a:solidFill>
                  <a:schemeClr val="tx1"/>
                </a:solidFill>
              </a:rPr>
              <a:t> POGREŠNE CILJNE SKUPINE</a:t>
            </a:r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2708920"/>
            <a:ext cx="8280920" cy="3528392"/>
          </a:xfrm>
        </p:spPr>
        <p:txBody>
          <a:bodyPr>
            <a:normAutofit/>
          </a:bodyPr>
          <a:lstStyle/>
          <a:p>
            <a:pPr algn="l"/>
            <a:endParaRPr lang="hr-HR" sz="1500" dirty="0" smtClean="0">
              <a:latin typeface="Arial" pitchFamily="34" charset="0"/>
              <a:cs typeface="Arial" pitchFamily="34" charset="0"/>
            </a:endParaRPr>
          </a:p>
          <a:p>
            <a:pPr algn="l"/>
            <a:endParaRPr lang="hr-HR" sz="1400" dirty="0" smtClean="0">
              <a:ln>
                <a:solidFill>
                  <a:schemeClr val="tx1">
                    <a:lumMod val="85000"/>
                    <a:alpha val="49000"/>
                  </a:schemeClr>
                </a:solidFill>
              </a:ln>
              <a:latin typeface="Arial" pitchFamily="34" charset="0"/>
              <a:cs typeface="Arial" pitchFamily="34" charset="0"/>
            </a:endParaRPr>
          </a:p>
          <a:p>
            <a:pPr algn="l"/>
            <a:endParaRPr lang="hr-HR" sz="1400" dirty="0" smtClean="0">
              <a:ln>
                <a:solidFill>
                  <a:schemeClr val="tx1">
                    <a:lumMod val="85000"/>
                    <a:alpha val="49000"/>
                  </a:schemeClr>
                </a:solidFill>
              </a:ln>
              <a:latin typeface="Arial" pitchFamily="34" charset="0"/>
              <a:cs typeface="Arial" pitchFamily="34" charset="0"/>
            </a:endParaRPr>
          </a:p>
          <a:p>
            <a:pPr algn="l"/>
            <a:endParaRPr lang="hr-HR" sz="2800" dirty="0" smtClean="0">
              <a:ln>
                <a:solidFill>
                  <a:schemeClr val="tx1">
                    <a:lumMod val="85000"/>
                    <a:alpha val="49000"/>
                  </a:schemeClr>
                </a:solidFill>
              </a:ln>
              <a:latin typeface="Arial" pitchFamily="34" charset="0"/>
              <a:cs typeface="Arial" pitchFamily="34" charset="0"/>
            </a:endParaRPr>
          </a:p>
          <a:p>
            <a:pPr algn="l"/>
            <a:endParaRPr lang="hr-HR" sz="28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395536" y="2828836"/>
            <a:ext cx="828092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176213"/>
            <a:r>
              <a:rPr lang="hr-HR" sz="2800" b="1" dirty="0" smtClean="0"/>
              <a:t>  </a:t>
            </a:r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</p:txBody>
      </p:sp>
      <p:sp>
        <p:nvSpPr>
          <p:cNvPr id="6" name="Rectangle 5"/>
          <p:cNvSpPr/>
          <p:nvPr/>
        </p:nvSpPr>
        <p:spPr>
          <a:xfrm>
            <a:off x="683568" y="1997839"/>
            <a:ext cx="792088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</p:txBody>
      </p:sp>
      <p:sp>
        <p:nvSpPr>
          <p:cNvPr id="7" name="Rectangle 6"/>
          <p:cNvSpPr/>
          <p:nvPr/>
        </p:nvSpPr>
        <p:spPr>
          <a:xfrm>
            <a:off x="395536" y="1859340"/>
            <a:ext cx="8352928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sz="2400" dirty="0" smtClean="0"/>
          </a:p>
          <a:p>
            <a:endParaRPr lang="hr-HR" sz="2400" dirty="0" smtClean="0"/>
          </a:p>
          <a:p>
            <a:r>
              <a:rPr lang="hr-HR" sz="2800" dirty="0" smtClean="0"/>
              <a:t> Nekvantificirane ciljne skupine</a:t>
            </a:r>
          </a:p>
          <a:p>
            <a:endParaRPr lang="hr-HR" sz="2800" dirty="0" smtClean="0"/>
          </a:p>
          <a:p>
            <a:r>
              <a:rPr lang="hr-HR" sz="2800" dirty="0" smtClean="0"/>
              <a:t> Nedefinirane podskupine unutar ciljne skupine</a:t>
            </a:r>
          </a:p>
          <a:p>
            <a:endParaRPr lang="hr-HR" sz="2800" dirty="0" smtClean="0"/>
          </a:p>
          <a:p>
            <a:r>
              <a:rPr lang="hr-HR" sz="2800" dirty="0" smtClean="0"/>
              <a:t> Kriteriji za odabir nisu logični za ciljeve projekta</a:t>
            </a:r>
          </a:p>
          <a:p>
            <a:endParaRPr lang="hr-HR" sz="2800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80728"/>
            <a:ext cx="7772400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hr-HR" dirty="0" smtClean="0">
                <a:solidFill>
                  <a:schemeClr val="tx1"/>
                </a:solidFill>
              </a:rPr>
              <a:t>POGREŠNE CILJNE SKUPINE </a:t>
            </a:r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2708920"/>
            <a:ext cx="8280920" cy="3528392"/>
          </a:xfrm>
        </p:spPr>
        <p:txBody>
          <a:bodyPr>
            <a:normAutofit/>
          </a:bodyPr>
          <a:lstStyle/>
          <a:p>
            <a:pPr algn="l"/>
            <a:endParaRPr lang="hr-HR" sz="1500" dirty="0" smtClean="0">
              <a:latin typeface="Arial" pitchFamily="34" charset="0"/>
              <a:cs typeface="Arial" pitchFamily="34" charset="0"/>
            </a:endParaRPr>
          </a:p>
          <a:p>
            <a:pPr algn="l"/>
            <a:endParaRPr lang="hr-HR" sz="1400" dirty="0" smtClean="0">
              <a:ln>
                <a:solidFill>
                  <a:schemeClr val="tx1">
                    <a:lumMod val="85000"/>
                    <a:alpha val="49000"/>
                  </a:schemeClr>
                </a:solidFill>
              </a:ln>
              <a:latin typeface="Arial" pitchFamily="34" charset="0"/>
              <a:cs typeface="Arial" pitchFamily="34" charset="0"/>
            </a:endParaRPr>
          </a:p>
          <a:p>
            <a:pPr algn="l"/>
            <a:endParaRPr lang="hr-HR" sz="1400" dirty="0" smtClean="0">
              <a:ln>
                <a:solidFill>
                  <a:schemeClr val="tx1">
                    <a:lumMod val="85000"/>
                    <a:alpha val="49000"/>
                  </a:schemeClr>
                </a:solidFill>
              </a:ln>
              <a:latin typeface="Arial" pitchFamily="34" charset="0"/>
              <a:cs typeface="Arial" pitchFamily="34" charset="0"/>
            </a:endParaRPr>
          </a:p>
          <a:p>
            <a:pPr algn="l"/>
            <a:endParaRPr lang="hr-HR" sz="2800" dirty="0" smtClean="0">
              <a:ln>
                <a:solidFill>
                  <a:schemeClr val="tx1">
                    <a:lumMod val="85000"/>
                    <a:alpha val="49000"/>
                  </a:schemeClr>
                </a:solidFill>
              </a:ln>
              <a:latin typeface="Arial" pitchFamily="34" charset="0"/>
              <a:cs typeface="Arial" pitchFamily="34" charset="0"/>
            </a:endParaRPr>
          </a:p>
          <a:p>
            <a:pPr algn="l"/>
            <a:endParaRPr lang="hr-HR" sz="28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395536" y="2828836"/>
            <a:ext cx="828092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176213"/>
            <a:r>
              <a:rPr lang="hr-HR" sz="2800" b="1" dirty="0" smtClean="0"/>
              <a:t>  </a:t>
            </a:r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</p:txBody>
      </p:sp>
      <p:sp>
        <p:nvSpPr>
          <p:cNvPr id="6" name="Rectangle 5"/>
          <p:cNvSpPr/>
          <p:nvPr/>
        </p:nvSpPr>
        <p:spPr>
          <a:xfrm>
            <a:off x="683568" y="1997839"/>
            <a:ext cx="792088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</p:txBody>
      </p:sp>
      <p:sp>
        <p:nvSpPr>
          <p:cNvPr id="7" name="Rectangle 6"/>
          <p:cNvSpPr/>
          <p:nvPr/>
        </p:nvSpPr>
        <p:spPr>
          <a:xfrm>
            <a:off x="539552" y="1859340"/>
            <a:ext cx="799288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sz="3200" dirty="0" smtClean="0"/>
          </a:p>
          <a:p>
            <a:endParaRPr lang="hr-HR" sz="3200" dirty="0" smtClean="0"/>
          </a:p>
          <a:p>
            <a:pPr algn="ctr"/>
            <a:r>
              <a:rPr lang="en-GB" sz="3200" dirty="0" err="1" smtClean="0"/>
              <a:t>Fokus</a:t>
            </a:r>
            <a:r>
              <a:rPr lang="en-GB" sz="3200" dirty="0" smtClean="0"/>
              <a:t> </a:t>
            </a:r>
            <a:r>
              <a:rPr lang="en-GB" sz="3200" dirty="0" err="1" smtClean="0"/>
              <a:t>projekta</a:t>
            </a:r>
            <a:r>
              <a:rPr lang="en-GB" sz="3200" dirty="0" smtClean="0"/>
              <a:t> je </a:t>
            </a:r>
            <a:r>
              <a:rPr lang="en-GB" sz="3200" dirty="0" err="1" smtClean="0"/>
              <a:t>na</a:t>
            </a:r>
            <a:r>
              <a:rPr lang="en-GB" sz="3200" dirty="0" smtClean="0"/>
              <a:t> c</a:t>
            </a:r>
            <a:r>
              <a:rPr lang="hr-HR" sz="3200" dirty="0" smtClean="0"/>
              <a:t>iljn</a:t>
            </a:r>
            <a:r>
              <a:rPr lang="en-GB" sz="3200" dirty="0" err="1" smtClean="0"/>
              <a:t>oj</a:t>
            </a:r>
            <a:r>
              <a:rPr lang="hr-HR" sz="3200" dirty="0" smtClean="0"/>
              <a:t> skupin</a:t>
            </a:r>
            <a:r>
              <a:rPr lang="en-GB" sz="3200" dirty="0" err="1" smtClean="0"/>
              <a:t>i</a:t>
            </a:r>
            <a:r>
              <a:rPr lang="en-GB" sz="3200" dirty="0" smtClean="0"/>
              <a:t> </a:t>
            </a:r>
            <a:r>
              <a:rPr lang="en-GB" sz="3200" dirty="0" err="1" smtClean="0"/>
              <a:t>koja</a:t>
            </a:r>
            <a:r>
              <a:rPr lang="en-GB" sz="3200" dirty="0" smtClean="0"/>
              <a:t> </a:t>
            </a:r>
            <a:r>
              <a:rPr lang="en-GB" sz="3200" dirty="0" err="1" smtClean="0"/>
              <a:t>nije</a:t>
            </a:r>
            <a:r>
              <a:rPr lang="en-GB" sz="3200" dirty="0" smtClean="0"/>
              <a:t> </a:t>
            </a:r>
            <a:r>
              <a:rPr lang="en-GB" sz="3200" dirty="0" err="1" smtClean="0"/>
              <a:t>definirana</a:t>
            </a:r>
            <a:r>
              <a:rPr lang="en-GB" sz="3200" dirty="0" smtClean="0"/>
              <a:t> </a:t>
            </a:r>
            <a:r>
              <a:rPr lang="en-GB" sz="3200" dirty="0" err="1" smtClean="0"/>
              <a:t>kao</a:t>
            </a:r>
            <a:r>
              <a:rPr lang="en-GB" sz="3200" dirty="0" smtClean="0"/>
              <a:t> </a:t>
            </a:r>
            <a:r>
              <a:rPr lang="en-GB" sz="3200" dirty="0" err="1" smtClean="0"/>
              <a:t>prihvatljiva</a:t>
            </a:r>
            <a:r>
              <a:rPr lang="en-GB" sz="3200" dirty="0" smtClean="0"/>
              <a:t> </a:t>
            </a:r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692696"/>
            <a:ext cx="7846640" cy="1224136"/>
          </a:xfrm>
        </p:spPr>
        <p:txBody>
          <a:bodyPr>
            <a:normAutofit/>
          </a:bodyPr>
          <a:lstStyle/>
          <a:p>
            <a:pPr algn="ctr"/>
            <a:r>
              <a:rPr lang="hr-HR" dirty="0" smtClean="0">
                <a:solidFill>
                  <a:schemeClr val="tx1"/>
                </a:solidFill>
              </a:rPr>
              <a:t> PRIMJER DOBRE PRAKSE</a:t>
            </a:r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2708920"/>
            <a:ext cx="8280920" cy="3528392"/>
          </a:xfrm>
        </p:spPr>
        <p:txBody>
          <a:bodyPr>
            <a:normAutofit/>
          </a:bodyPr>
          <a:lstStyle/>
          <a:p>
            <a:pPr algn="l"/>
            <a:endParaRPr lang="hr-HR" sz="1500" dirty="0" smtClean="0">
              <a:latin typeface="Arial" pitchFamily="34" charset="0"/>
              <a:cs typeface="Arial" pitchFamily="34" charset="0"/>
            </a:endParaRPr>
          </a:p>
          <a:p>
            <a:pPr algn="l"/>
            <a:endParaRPr lang="hr-HR" sz="1400" dirty="0" smtClean="0">
              <a:ln>
                <a:solidFill>
                  <a:schemeClr val="tx1">
                    <a:lumMod val="85000"/>
                    <a:alpha val="49000"/>
                  </a:schemeClr>
                </a:solidFill>
              </a:ln>
              <a:latin typeface="Arial" pitchFamily="34" charset="0"/>
              <a:cs typeface="Arial" pitchFamily="34" charset="0"/>
            </a:endParaRPr>
          </a:p>
          <a:p>
            <a:pPr algn="l"/>
            <a:endParaRPr lang="hr-HR" sz="1400" dirty="0" smtClean="0">
              <a:ln>
                <a:solidFill>
                  <a:schemeClr val="tx1">
                    <a:lumMod val="85000"/>
                    <a:alpha val="49000"/>
                  </a:schemeClr>
                </a:solidFill>
              </a:ln>
              <a:latin typeface="Arial" pitchFamily="34" charset="0"/>
              <a:cs typeface="Arial" pitchFamily="34" charset="0"/>
            </a:endParaRPr>
          </a:p>
          <a:p>
            <a:pPr algn="l"/>
            <a:endParaRPr lang="hr-HR" sz="2800" dirty="0" smtClean="0">
              <a:ln>
                <a:solidFill>
                  <a:schemeClr val="tx1">
                    <a:lumMod val="85000"/>
                    <a:alpha val="49000"/>
                  </a:schemeClr>
                </a:solidFill>
              </a:ln>
              <a:latin typeface="Arial" pitchFamily="34" charset="0"/>
              <a:cs typeface="Arial" pitchFamily="34" charset="0"/>
            </a:endParaRPr>
          </a:p>
          <a:p>
            <a:pPr algn="l"/>
            <a:endParaRPr lang="hr-HR" sz="28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395536" y="2828836"/>
            <a:ext cx="828092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176213"/>
            <a:r>
              <a:rPr lang="hr-HR" sz="2800" b="1" dirty="0" smtClean="0"/>
              <a:t>  </a:t>
            </a:r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</p:txBody>
      </p:sp>
      <p:sp>
        <p:nvSpPr>
          <p:cNvPr id="6" name="Rectangle 5"/>
          <p:cNvSpPr/>
          <p:nvPr/>
        </p:nvSpPr>
        <p:spPr>
          <a:xfrm>
            <a:off x="683568" y="1997839"/>
            <a:ext cx="792088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hr-HR" sz="2400" dirty="0" smtClean="0"/>
              <a:t>Za  definiciju  ciljne  skupine  je:</a:t>
            </a:r>
          </a:p>
          <a:p>
            <a:pPr lvl="1">
              <a:defRPr/>
            </a:pPr>
            <a:endParaRPr lang="hr-HR" sz="2400" dirty="0" smtClean="0"/>
          </a:p>
          <a:p>
            <a:pPr lvl="1">
              <a:defRPr/>
            </a:pPr>
            <a:r>
              <a:rPr lang="hr-HR" sz="2400" dirty="0" smtClean="0"/>
              <a:t>ukupan broj ciljne skupine je </a:t>
            </a:r>
            <a:r>
              <a:rPr lang="en-GB" sz="2400" dirty="0" smtClean="0"/>
              <a:t>20 </a:t>
            </a:r>
            <a:r>
              <a:rPr lang="en-GB" sz="2400" dirty="0" err="1" smtClean="0"/>
              <a:t>nastavnika</a:t>
            </a:r>
            <a:r>
              <a:rPr lang="en-GB" sz="2400" dirty="0" smtClean="0"/>
              <a:t> OU</a:t>
            </a:r>
            <a:r>
              <a:rPr lang="hr-HR" sz="2400" dirty="0" smtClean="0"/>
              <a:t> </a:t>
            </a:r>
            <a:r>
              <a:rPr lang="en-GB" sz="2400" dirty="0" err="1" smtClean="0"/>
              <a:t>koji</a:t>
            </a:r>
            <a:r>
              <a:rPr lang="en-GB" sz="2400" dirty="0" smtClean="0"/>
              <a:t> </a:t>
            </a:r>
            <a:r>
              <a:rPr lang="en-GB" sz="2400" dirty="0" err="1" smtClean="0"/>
              <a:t>će</a:t>
            </a:r>
            <a:r>
              <a:rPr lang="en-GB" sz="2400" dirty="0" smtClean="0"/>
              <a:t> </a:t>
            </a:r>
            <a:r>
              <a:rPr lang="en-GB" sz="2400" dirty="0" err="1" smtClean="0"/>
              <a:t>svi</a:t>
            </a:r>
            <a:r>
              <a:rPr lang="en-GB" sz="2400" dirty="0" smtClean="0"/>
              <a:t> </a:t>
            </a:r>
            <a:r>
              <a:rPr lang="en-GB" sz="2400" dirty="0" err="1" smtClean="0"/>
              <a:t>proći</a:t>
            </a:r>
            <a:r>
              <a:rPr lang="en-GB" sz="2400" dirty="0" smtClean="0"/>
              <a:t> </a:t>
            </a:r>
            <a:r>
              <a:rPr lang="en-GB" sz="2400" dirty="0" err="1" smtClean="0"/>
              <a:t>edukaciju</a:t>
            </a:r>
            <a:r>
              <a:rPr lang="en-GB" sz="2400" dirty="0" smtClean="0"/>
              <a:t> o </a:t>
            </a:r>
            <a:r>
              <a:rPr lang="en-GB" sz="2400" dirty="0" err="1" smtClean="0"/>
              <a:t>vrednovanju</a:t>
            </a:r>
            <a:r>
              <a:rPr lang="en-GB" sz="2400" dirty="0" smtClean="0"/>
              <a:t> </a:t>
            </a:r>
            <a:r>
              <a:rPr lang="en-GB" sz="2400" dirty="0" err="1" smtClean="0"/>
              <a:t>ishoda</a:t>
            </a:r>
            <a:r>
              <a:rPr lang="en-GB" sz="2400" dirty="0" smtClean="0"/>
              <a:t> </a:t>
            </a:r>
            <a:r>
              <a:rPr lang="en-GB" sz="2400" dirty="0" err="1" smtClean="0"/>
              <a:t>učenja</a:t>
            </a:r>
            <a:r>
              <a:rPr lang="en-GB" sz="2400" dirty="0" smtClean="0"/>
              <a:t>. </a:t>
            </a:r>
            <a:r>
              <a:rPr lang="en-GB" sz="2400" dirty="0" err="1" smtClean="0"/>
              <a:t>Od</a:t>
            </a:r>
            <a:r>
              <a:rPr lang="en-GB" sz="2400" dirty="0" smtClean="0"/>
              <a:t> </a:t>
            </a:r>
            <a:r>
              <a:rPr lang="en-GB" sz="2400" dirty="0" err="1" smtClean="0"/>
              <a:t>ovih</a:t>
            </a:r>
            <a:r>
              <a:rPr lang="en-GB" sz="2400" dirty="0" smtClean="0"/>
              <a:t> 20 </a:t>
            </a:r>
            <a:r>
              <a:rPr lang="en-GB" sz="2400" dirty="0" err="1" smtClean="0"/>
              <a:t>nastavnika</a:t>
            </a:r>
            <a:r>
              <a:rPr lang="en-GB" sz="2400" dirty="0" smtClean="0"/>
              <a:t>, 8 </a:t>
            </a:r>
            <a:r>
              <a:rPr lang="en-GB" sz="2400" dirty="0" err="1" smtClean="0"/>
              <a:t>nastavnika</a:t>
            </a:r>
            <a:r>
              <a:rPr lang="en-GB" sz="2400" dirty="0" smtClean="0"/>
              <a:t> </a:t>
            </a:r>
            <a:r>
              <a:rPr lang="en-GB" sz="2400" dirty="0" err="1" smtClean="0"/>
              <a:t>će</a:t>
            </a:r>
            <a:r>
              <a:rPr lang="en-GB" sz="2400" dirty="0" smtClean="0"/>
              <a:t> </a:t>
            </a:r>
            <a:r>
              <a:rPr lang="en-GB" sz="2400" dirty="0" err="1" smtClean="0"/>
              <a:t>dodatno</a:t>
            </a:r>
            <a:r>
              <a:rPr lang="en-GB" sz="2400" dirty="0" smtClean="0"/>
              <a:t> </a:t>
            </a:r>
            <a:r>
              <a:rPr lang="en-GB" sz="2400" dirty="0" err="1" smtClean="0"/>
              <a:t>biti</a:t>
            </a:r>
            <a:r>
              <a:rPr lang="en-GB" sz="2400" dirty="0" smtClean="0"/>
              <a:t> </a:t>
            </a:r>
            <a:r>
              <a:rPr lang="en-GB" sz="2400" dirty="0" err="1" smtClean="0"/>
              <a:t>direktno</a:t>
            </a:r>
            <a:r>
              <a:rPr lang="en-GB" sz="2400" dirty="0" smtClean="0"/>
              <a:t> </a:t>
            </a:r>
            <a:r>
              <a:rPr lang="en-GB" sz="2400" dirty="0" err="1" smtClean="0"/>
              <a:t>uključeno</a:t>
            </a:r>
            <a:r>
              <a:rPr lang="en-GB" sz="2400" dirty="0" smtClean="0"/>
              <a:t> u </a:t>
            </a:r>
            <a:r>
              <a:rPr lang="en-GB" sz="2400" dirty="0" err="1" smtClean="0"/>
              <a:t>izradu</a:t>
            </a:r>
            <a:r>
              <a:rPr lang="en-GB" sz="2400" dirty="0" smtClean="0"/>
              <a:t> </a:t>
            </a:r>
            <a:r>
              <a:rPr lang="en-GB" sz="2400" dirty="0" err="1" smtClean="0"/>
              <a:t>kurikuluma</a:t>
            </a:r>
            <a:r>
              <a:rPr lang="en-GB" sz="2400" dirty="0" smtClean="0"/>
              <a:t> </a:t>
            </a:r>
            <a:r>
              <a:rPr lang="en-GB" sz="2400" dirty="0" err="1" smtClean="0"/>
              <a:t>gdje</a:t>
            </a:r>
            <a:r>
              <a:rPr lang="en-GB" sz="2400" dirty="0" smtClean="0"/>
              <a:t> </a:t>
            </a:r>
            <a:r>
              <a:rPr lang="en-GB" sz="2400" dirty="0" err="1" smtClean="0"/>
              <a:t>će</a:t>
            </a:r>
            <a:r>
              <a:rPr lang="en-GB" sz="2400" dirty="0" smtClean="0"/>
              <a:t> </a:t>
            </a:r>
            <a:r>
              <a:rPr lang="en-GB" sz="2400" dirty="0" err="1" smtClean="0"/>
              <a:t>primijeniti</a:t>
            </a:r>
            <a:r>
              <a:rPr lang="en-GB" sz="2400" dirty="0" smtClean="0"/>
              <a:t> </a:t>
            </a:r>
            <a:r>
              <a:rPr lang="en-GB" sz="2400" dirty="0" err="1" smtClean="0"/>
              <a:t>stečena</a:t>
            </a:r>
            <a:r>
              <a:rPr lang="en-GB" sz="2400" dirty="0" smtClean="0"/>
              <a:t> </a:t>
            </a:r>
            <a:r>
              <a:rPr lang="en-GB" sz="2400" dirty="0" err="1" smtClean="0"/>
              <a:t>znanja</a:t>
            </a:r>
            <a:r>
              <a:rPr lang="hr-HR" sz="2400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80728"/>
            <a:ext cx="7772400" cy="936104"/>
          </a:xfrm>
        </p:spPr>
        <p:txBody>
          <a:bodyPr>
            <a:normAutofit/>
          </a:bodyPr>
          <a:lstStyle/>
          <a:p>
            <a:pPr algn="ctr"/>
            <a:r>
              <a:rPr lang="hr-HR" dirty="0" smtClean="0">
                <a:solidFill>
                  <a:schemeClr val="tx1"/>
                </a:solidFill>
              </a:rPr>
              <a:t> OPIS CILJNE SKUPINE</a:t>
            </a:r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2708920"/>
            <a:ext cx="8280920" cy="3528392"/>
          </a:xfrm>
        </p:spPr>
        <p:txBody>
          <a:bodyPr>
            <a:normAutofit/>
          </a:bodyPr>
          <a:lstStyle/>
          <a:p>
            <a:pPr algn="l"/>
            <a:endParaRPr lang="hr-HR" sz="1500" dirty="0" smtClean="0">
              <a:latin typeface="Arial" pitchFamily="34" charset="0"/>
              <a:cs typeface="Arial" pitchFamily="34" charset="0"/>
            </a:endParaRPr>
          </a:p>
          <a:p>
            <a:pPr algn="l"/>
            <a:endParaRPr lang="hr-HR" sz="1400" dirty="0" smtClean="0">
              <a:ln>
                <a:solidFill>
                  <a:schemeClr val="tx1">
                    <a:lumMod val="85000"/>
                    <a:alpha val="49000"/>
                  </a:schemeClr>
                </a:solidFill>
              </a:ln>
              <a:latin typeface="Arial" pitchFamily="34" charset="0"/>
              <a:cs typeface="Arial" pitchFamily="34" charset="0"/>
            </a:endParaRPr>
          </a:p>
          <a:p>
            <a:pPr algn="l"/>
            <a:endParaRPr lang="hr-HR" sz="1400" dirty="0" smtClean="0">
              <a:ln>
                <a:solidFill>
                  <a:schemeClr val="tx1">
                    <a:lumMod val="85000"/>
                    <a:alpha val="49000"/>
                  </a:schemeClr>
                </a:solidFill>
              </a:ln>
              <a:latin typeface="Arial" pitchFamily="34" charset="0"/>
              <a:cs typeface="Arial" pitchFamily="34" charset="0"/>
            </a:endParaRPr>
          </a:p>
          <a:p>
            <a:pPr algn="l"/>
            <a:endParaRPr lang="hr-HR" sz="2800" dirty="0" smtClean="0">
              <a:ln>
                <a:solidFill>
                  <a:schemeClr val="tx1">
                    <a:lumMod val="85000"/>
                    <a:alpha val="49000"/>
                  </a:schemeClr>
                </a:solidFill>
              </a:ln>
              <a:latin typeface="Arial" pitchFamily="34" charset="0"/>
              <a:cs typeface="Arial" pitchFamily="34" charset="0"/>
            </a:endParaRPr>
          </a:p>
          <a:p>
            <a:pPr algn="l"/>
            <a:endParaRPr lang="hr-HR" sz="28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395536" y="2828836"/>
            <a:ext cx="828092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176213"/>
            <a:r>
              <a:rPr lang="hr-HR" sz="2800" b="1" dirty="0" smtClean="0"/>
              <a:t>  </a:t>
            </a:r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</p:txBody>
      </p:sp>
      <p:sp>
        <p:nvSpPr>
          <p:cNvPr id="6" name="Rectangle 5"/>
          <p:cNvSpPr/>
          <p:nvPr/>
        </p:nvSpPr>
        <p:spPr>
          <a:xfrm>
            <a:off x="683568" y="1997839"/>
            <a:ext cx="7920880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sz="2800" dirty="0" smtClean="0"/>
          </a:p>
          <a:p>
            <a:pPr algn="ctr"/>
            <a:r>
              <a:rPr lang="hr-HR" sz="2800" dirty="0" smtClean="0"/>
              <a:t>Svaku od ciljnih skupina potrebno je opisati , uključujući kriterije  odabira, probleme i potrebe identificiranih ciljnih skupina koji se  planiraju rješavati projektnim prijedlogom. </a:t>
            </a:r>
          </a:p>
          <a:p>
            <a:endParaRPr lang="hr-HR" sz="2400" dirty="0" smtClean="0"/>
          </a:p>
          <a:p>
            <a:endParaRPr lang="hr-HR" sz="2400" dirty="0" smtClean="0"/>
          </a:p>
          <a:p>
            <a:endParaRPr lang="hr-H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80728"/>
            <a:ext cx="7772400" cy="936104"/>
          </a:xfrm>
        </p:spPr>
        <p:txBody>
          <a:bodyPr>
            <a:normAutofit/>
          </a:bodyPr>
          <a:lstStyle/>
          <a:p>
            <a:pPr algn="ctr"/>
            <a:r>
              <a:rPr lang="hr-HR" dirty="0" smtClean="0">
                <a:solidFill>
                  <a:schemeClr val="tx1"/>
                </a:solidFill>
              </a:rPr>
              <a:t> AKTIVNOSTI</a:t>
            </a:r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2708920"/>
            <a:ext cx="8280920" cy="3528392"/>
          </a:xfrm>
        </p:spPr>
        <p:txBody>
          <a:bodyPr>
            <a:normAutofit/>
          </a:bodyPr>
          <a:lstStyle/>
          <a:p>
            <a:pPr algn="l"/>
            <a:endParaRPr lang="hr-HR" sz="1500" dirty="0" smtClean="0">
              <a:latin typeface="Arial" pitchFamily="34" charset="0"/>
              <a:cs typeface="Arial" pitchFamily="34" charset="0"/>
            </a:endParaRPr>
          </a:p>
          <a:p>
            <a:pPr algn="l"/>
            <a:endParaRPr lang="hr-HR" sz="1400" dirty="0" smtClean="0">
              <a:ln>
                <a:solidFill>
                  <a:schemeClr val="tx1">
                    <a:lumMod val="85000"/>
                    <a:alpha val="49000"/>
                  </a:schemeClr>
                </a:solidFill>
              </a:ln>
              <a:latin typeface="Arial" pitchFamily="34" charset="0"/>
              <a:cs typeface="Arial" pitchFamily="34" charset="0"/>
            </a:endParaRPr>
          </a:p>
          <a:p>
            <a:pPr algn="l"/>
            <a:endParaRPr lang="hr-HR" sz="1400" dirty="0" smtClean="0">
              <a:ln>
                <a:solidFill>
                  <a:schemeClr val="tx1">
                    <a:lumMod val="85000"/>
                    <a:alpha val="49000"/>
                  </a:schemeClr>
                </a:solidFill>
              </a:ln>
              <a:latin typeface="Arial" pitchFamily="34" charset="0"/>
              <a:cs typeface="Arial" pitchFamily="34" charset="0"/>
            </a:endParaRPr>
          </a:p>
          <a:p>
            <a:pPr algn="l"/>
            <a:endParaRPr lang="hr-HR" sz="2800" dirty="0" smtClean="0">
              <a:ln>
                <a:solidFill>
                  <a:schemeClr val="tx1">
                    <a:lumMod val="85000"/>
                    <a:alpha val="49000"/>
                  </a:schemeClr>
                </a:solidFill>
              </a:ln>
              <a:latin typeface="Arial" pitchFamily="34" charset="0"/>
              <a:cs typeface="Arial" pitchFamily="34" charset="0"/>
            </a:endParaRPr>
          </a:p>
          <a:p>
            <a:pPr algn="l"/>
            <a:endParaRPr lang="hr-HR" sz="28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395536" y="2828836"/>
            <a:ext cx="828092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176213"/>
            <a:r>
              <a:rPr lang="hr-HR" sz="2800" b="1" dirty="0" smtClean="0"/>
              <a:t>  </a:t>
            </a:r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</p:txBody>
      </p:sp>
      <p:sp>
        <p:nvSpPr>
          <p:cNvPr id="6" name="Rectangle 5"/>
          <p:cNvSpPr/>
          <p:nvPr/>
        </p:nvSpPr>
        <p:spPr>
          <a:xfrm>
            <a:off x="683568" y="1997839"/>
            <a:ext cx="792088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</p:txBody>
      </p:sp>
      <p:sp>
        <p:nvSpPr>
          <p:cNvPr id="7" name="Rectangle 6"/>
          <p:cNvSpPr/>
          <p:nvPr/>
        </p:nvSpPr>
        <p:spPr>
          <a:xfrm>
            <a:off x="683568" y="1859340"/>
            <a:ext cx="7992888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 smtClean="0"/>
              <a:t>Proizlaze iz provedbe (jedne ili više) aktivnosti – kvalitativna promjena do koje je došlo zbog provedbe tih aktivnosti</a:t>
            </a:r>
          </a:p>
          <a:p>
            <a:r>
              <a:rPr lang="hr-HR" sz="2400" dirty="0" smtClean="0"/>
              <a:t>U svojoj ukupnosti postižu specifičan cilj projekta </a:t>
            </a:r>
          </a:p>
          <a:p>
            <a:r>
              <a:rPr lang="hr-HR" sz="2400" dirty="0" smtClean="0"/>
              <a:t>Numeriranjem ih povezujemo s aktivnostima:</a:t>
            </a:r>
          </a:p>
          <a:p>
            <a:pPr algn="ctr"/>
            <a:r>
              <a:rPr lang="hr-HR" sz="2400" dirty="0" smtClean="0"/>
              <a:t>Rezultat 1</a:t>
            </a:r>
          </a:p>
          <a:p>
            <a:pPr algn="ctr"/>
            <a:r>
              <a:rPr lang="hr-HR" sz="2400" dirty="0" smtClean="0"/>
              <a:t>Aktivnost/ element 1.1</a:t>
            </a:r>
          </a:p>
          <a:p>
            <a:pPr algn="ctr"/>
            <a:r>
              <a:rPr lang="hr-HR" sz="2400" dirty="0" smtClean="0"/>
              <a:t>Aktivnost/ element 1.2</a:t>
            </a:r>
          </a:p>
          <a:p>
            <a:pPr algn="ctr"/>
            <a:r>
              <a:rPr lang="hr-HR" sz="2400" dirty="0" smtClean="0"/>
              <a:t>Rezultat 2</a:t>
            </a:r>
          </a:p>
          <a:p>
            <a:pPr algn="ctr"/>
            <a:r>
              <a:rPr lang="hr-HR" sz="2400" dirty="0" smtClean="0"/>
              <a:t>Aktivnost/ element 2.1</a:t>
            </a:r>
          </a:p>
          <a:p>
            <a:pPr algn="ctr"/>
            <a:r>
              <a:rPr lang="hr-HR" sz="2400" dirty="0" smtClean="0"/>
              <a:t>Aktivnost/ element 2.2</a:t>
            </a:r>
          </a:p>
          <a:p>
            <a:pPr algn="ctr"/>
            <a:endParaRPr lang="hr-HR" sz="2400" dirty="0" smtClean="0"/>
          </a:p>
          <a:p>
            <a:pPr algn="ctr"/>
            <a:endParaRPr lang="hr-HR" sz="1200" dirty="0" smtClean="0"/>
          </a:p>
          <a:p>
            <a:pPr algn="ctr"/>
            <a:endParaRPr lang="hr-HR" sz="1200" dirty="0" smtClean="0"/>
          </a:p>
          <a:p>
            <a:pPr algn="ctr"/>
            <a:endParaRPr lang="hr-HR" sz="1200" dirty="0" smtClean="0"/>
          </a:p>
          <a:p>
            <a:pPr algn="ctr"/>
            <a:endParaRPr lang="hr-HR" sz="1200" dirty="0" smtClean="0"/>
          </a:p>
          <a:p>
            <a:pPr algn="ctr"/>
            <a:endParaRPr lang="hr-HR" sz="1200" dirty="0" smtClean="0"/>
          </a:p>
          <a:p>
            <a:pPr algn="ctr"/>
            <a:endParaRPr lang="hr-HR" sz="1200" dirty="0" smtClean="0"/>
          </a:p>
          <a:p>
            <a:pPr algn="ctr"/>
            <a:endParaRPr lang="hr-HR" sz="1200" dirty="0" smtClean="0"/>
          </a:p>
          <a:p>
            <a:pPr algn="ctr"/>
            <a:endParaRPr lang="hr-HR" sz="1200" dirty="0" smtClean="0"/>
          </a:p>
          <a:p>
            <a:pPr algn="ctr"/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80728"/>
            <a:ext cx="7772400" cy="936104"/>
          </a:xfrm>
        </p:spPr>
        <p:txBody>
          <a:bodyPr>
            <a:normAutofit/>
          </a:bodyPr>
          <a:lstStyle/>
          <a:p>
            <a:pPr algn="ctr"/>
            <a:r>
              <a:rPr lang="hr-HR" dirty="0" smtClean="0">
                <a:solidFill>
                  <a:schemeClr val="tx1"/>
                </a:solidFill>
              </a:rPr>
              <a:t> MJERLJIVI REZULTATI</a:t>
            </a:r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2708920"/>
            <a:ext cx="8280920" cy="3528392"/>
          </a:xfrm>
        </p:spPr>
        <p:txBody>
          <a:bodyPr>
            <a:normAutofit/>
          </a:bodyPr>
          <a:lstStyle/>
          <a:p>
            <a:pPr algn="l"/>
            <a:endParaRPr lang="hr-HR" sz="1500" dirty="0" smtClean="0">
              <a:latin typeface="Arial" pitchFamily="34" charset="0"/>
              <a:cs typeface="Arial" pitchFamily="34" charset="0"/>
            </a:endParaRPr>
          </a:p>
          <a:p>
            <a:pPr algn="l"/>
            <a:endParaRPr lang="hr-HR" sz="1400" dirty="0" smtClean="0">
              <a:ln>
                <a:solidFill>
                  <a:schemeClr val="tx1">
                    <a:lumMod val="85000"/>
                    <a:alpha val="49000"/>
                  </a:schemeClr>
                </a:solidFill>
              </a:ln>
              <a:latin typeface="Arial" pitchFamily="34" charset="0"/>
              <a:cs typeface="Arial" pitchFamily="34" charset="0"/>
            </a:endParaRPr>
          </a:p>
          <a:p>
            <a:pPr algn="l"/>
            <a:endParaRPr lang="hr-HR" sz="1400" dirty="0" smtClean="0">
              <a:ln>
                <a:solidFill>
                  <a:schemeClr val="tx1">
                    <a:lumMod val="85000"/>
                    <a:alpha val="49000"/>
                  </a:schemeClr>
                </a:solidFill>
              </a:ln>
              <a:latin typeface="Arial" pitchFamily="34" charset="0"/>
              <a:cs typeface="Arial" pitchFamily="34" charset="0"/>
            </a:endParaRPr>
          </a:p>
          <a:p>
            <a:pPr algn="l"/>
            <a:endParaRPr lang="hr-HR" sz="2800" dirty="0" smtClean="0">
              <a:ln>
                <a:solidFill>
                  <a:schemeClr val="tx1">
                    <a:lumMod val="85000"/>
                    <a:alpha val="49000"/>
                  </a:schemeClr>
                </a:solidFill>
              </a:ln>
              <a:latin typeface="Arial" pitchFamily="34" charset="0"/>
              <a:cs typeface="Arial" pitchFamily="34" charset="0"/>
            </a:endParaRPr>
          </a:p>
          <a:p>
            <a:pPr algn="l"/>
            <a:endParaRPr lang="hr-HR" sz="28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395536" y="2828836"/>
            <a:ext cx="828092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176213"/>
            <a:r>
              <a:rPr lang="hr-HR" sz="2800" b="1" dirty="0" smtClean="0"/>
              <a:t>  </a:t>
            </a:r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</p:txBody>
      </p:sp>
      <p:sp>
        <p:nvSpPr>
          <p:cNvPr id="6" name="Rectangle 5"/>
          <p:cNvSpPr/>
          <p:nvPr/>
        </p:nvSpPr>
        <p:spPr>
          <a:xfrm>
            <a:off x="683568" y="1997839"/>
            <a:ext cx="792088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</p:txBody>
      </p:sp>
      <p:sp>
        <p:nvSpPr>
          <p:cNvPr id="7" name="Rectangle 6"/>
          <p:cNvSpPr/>
          <p:nvPr/>
        </p:nvSpPr>
        <p:spPr>
          <a:xfrm>
            <a:off x="755576" y="1916832"/>
            <a:ext cx="799288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 smtClean="0"/>
              <a:t>količina, kvaliteta i vrijeme - služe za provjeru  izvedivosti CILJEVA I REZULTATA PROJEKTA</a:t>
            </a:r>
          </a:p>
          <a:p>
            <a:r>
              <a:rPr lang="hr-HR" sz="2400" dirty="0" smtClean="0"/>
              <a:t>SMART:</a:t>
            </a:r>
          </a:p>
          <a:p>
            <a:r>
              <a:rPr lang="hr-HR" sz="2400" dirty="0" smtClean="0"/>
              <a:t>S – specific = točno određeni za cilj koji trebaju mjeriti</a:t>
            </a:r>
          </a:p>
          <a:p>
            <a:r>
              <a:rPr lang="hr-HR" sz="2400" dirty="0" smtClean="0"/>
              <a:t>M – measurable = mjerljivi u smislu količine i kvalitete</a:t>
            </a:r>
          </a:p>
          <a:p>
            <a:r>
              <a:rPr lang="hr-HR" sz="2400" dirty="0" smtClean="0"/>
              <a:t>A – adequate = prikladni po prihvatljivoj cijeni</a:t>
            </a:r>
          </a:p>
          <a:p>
            <a:r>
              <a:rPr lang="hr-HR" sz="2400" dirty="0" smtClean="0"/>
              <a:t>R – relevant = relevantni za potrebe informiranja projektnih dionika</a:t>
            </a:r>
          </a:p>
          <a:p>
            <a:r>
              <a:rPr lang="hr-HR" sz="2400" dirty="0" smtClean="0"/>
              <a:t>T – timed = vremenski određeni - kada možemo očekivati da će cilj biti ostvaren </a:t>
            </a:r>
            <a:endParaRPr lang="hr-H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80728"/>
            <a:ext cx="7772400" cy="936104"/>
          </a:xfrm>
        </p:spPr>
        <p:txBody>
          <a:bodyPr>
            <a:normAutofit/>
          </a:bodyPr>
          <a:lstStyle/>
          <a:p>
            <a:pPr algn="ctr"/>
            <a:r>
              <a:rPr lang="hr-HR" dirty="0" smtClean="0">
                <a:solidFill>
                  <a:schemeClr val="tx1"/>
                </a:solidFill>
              </a:rPr>
              <a:t> POKAZATELJI</a:t>
            </a:r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2060848"/>
            <a:ext cx="8280920" cy="4032448"/>
          </a:xfrm>
        </p:spPr>
        <p:txBody>
          <a:bodyPr>
            <a:noAutofit/>
          </a:bodyPr>
          <a:lstStyle/>
          <a:p>
            <a:pPr algn="l"/>
            <a:r>
              <a:rPr lang="hr-HR" sz="2400" b="1" i="1" dirty="0" smtClean="0"/>
              <a:t>Pokazatelji na razini rezultata</a:t>
            </a:r>
            <a:r>
              <a:rPr lang="en-GB" sz="2400" b="1" dirty="0" smtClean="0"/>
              <a:t>: </a:t>
            </a:r>
            <a:r>
              <a:rPr lang="hr-HR" sz="2400" dirty="0" smtClean="0"/>
              <a:t> mjerljiva posljedica provedbe aktivnosti</a:t>
            </a:r>
          </a:p>
          <a:p>
            <a:pPr algn="l"/>
            <a:endParaRPr lang="en-GB" sz="2400" dirty="0" smtClean="0"/>
          </a:p>
          <a:p>
            <a:pPr algn="l"/>
            <a:r>
              <a:rPr lang="hr-HR" sz="2400" b="1" i="1" dirty="0" smtClean="0"/>
              <a:t>Pokazatelji na razini specifičnog ci</a:t>
            </a:r>
            <a:r>
              <a:rPr lang="hr-HR" sz="2400" b="1" dirty="0" smtClean="0"/>
              <a:t>lja </a:t>
            </a:r>
            <a:r>
              <a:rPr lang="hr-HR" sz="2400" dirty="0" smtClean="0"/>
              <a:t>trebaju mjeriti je li projekt </a:t>
            </a:r>
            <a:r>
              <a:rPr lang="hr-HR" sz="2400" b="1" dirty="0" smtClean="0"/>
              <a:t>proizveo pozitivan ishod na ciljne skupine, je li njihovo stanje poboljšano, na kakav način i u kojoj mjeri </a:t>
            </a:r>
            <a:endParaRPr lang="hr-HR" sz="2400" dirty="0" smtClean="0"/>
          </a:p>
          <a:p>
            <a:pPr algn="l"/>
            <a:endParaRPr lang="hr-HR" sz="2400" u="sng" dirty="0" smtClean="0"/>
          </a:p>
          <a:p>
            <a:pPr algn="l"/>
            <a:r>
              <a:rPr lang="hr-HR" sz="2400" b="1" i="1" dirty="0" smtClean="0"/>
              <a:t>Pokazatelji na razini općeg cilja </a:t>
            </a:r>
            <a:r>
              <a:rPr lang="hr-HR" sz="2400" dirty="0" smtClean="0"/>
              <a:t>pokazuju </a:t>
            </a:r>
            <a:r>
              <a:rPr lang="hr-HR" sz="2400" b="1" dirty="0" smtClean="0"/>
              <a:t>doprinos projekta dugoročnim ciljevima neke politike ili strategije</a:t>
            </a:r>
          </a:p>
        </p:txBody>
      </p:sp>
      <p:sp>
        <p:nvSpPr>
          <p:cNvPr id="4" name="Rectangle 3"/>
          <p:cNvSpPr/>
          <p:nvPr/>
        </p:nvSpPr>
        <p:spPr>
          <a:xfrm>
            <a:off x="395536" y="2828836"/>
            <a:ext cx="828092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176213" algn="ctr"/>
            <a:r>
              <a:rPr lang="hr-HR" sz="2800" b="1" dirty="0" smtClean="0"/>
              <a:t>  </a:t>
            </a:r>
            <a:endParaRPr lang="hr-HR" dirty="0" smtClean="0"/>
          </a:p>
          <a:p>
            <a:pPr algn="ctr"/>
            <a:endParaRPr lang="hr-HR" dirty="0" smtClean="0"/>
          </a:p>
          <a:p>
            <a:pPr algn="ctr"/>
            <a:endParaRPr lang="hr-HR" dirty="0" smtClean="0"/>
          </a:p>
          <a:p>
            <a:pPr algn="ctr"/>
            <a:endParaRPr lang="hr-HR" dirty="0" smtClean="0"/>
          </a:p>
          <a:p>
            <a:pPr algn="ctr"/>
            <a:endParaRPr lang="hr-HR" dirty="0" smtClean="0"/>
          </a:p>
          <a:p>
            <a:pPr algn="ctr"/>
            <a:endParaRPr lang="hr-HR" dirty="0" smtClean="0"/>
          </a:p>
          <a:p>
            <a:pPr algn="ctr"/>
            <a:endParaRPr lang="hr-HR" dirty="0" smtClean="0"/>
          </a:p>
          <a:p>
            <a:pPr algn="ctr"/>
            <a:endParaRPr lang="hr-HR" dirty="0" smtClean="0"/>
          </a:p>
        </p:txBody>
      </p:sp>
      <p:sp>
        <p:nvSpPr>
          <p:cNvPr id="6" name="Rectangle 5"/>
          <p:cNvSpPr/>
          <p:nvPr/>
        </p:nvSpPr>
        <p:spPr>
          <a:xfrm>
            <a:off x="683568" y="1997839"/>
            <a:ext cx="792088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80728"/>
            <a:ext cx="7772400" cy="936104"/>
          </a:xfrm>
        </p:spPr>
        <p:txBody>
          <a:bodyPr>
            <a:normAutofit/>
          </a:bodyPr>
          <a:lstStyle/>
          <a:p>
            <a:pPr algn="ctr"/>
            <a:r>
              <a:rPr lang="hr-HR" dirty="0" smtClean="0">
                <a:solidFill>
                  <a:schemeClr val="tx1"/>
                </a:solidFill>
              </a:rPr>
              <a:t> POKAZATELJI</a:t>
            </a:r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2708920"/>
            <a:ext cx="8280920" cy="3528392"/>
          </a:xfrm>
        </p:spPr>
        <p:txBody>
          <a:bodyPr>
            <a:normAutofit/>
          </a:bodyPr>
          <a:lstStyle/>
          <a:p>
            <a:pPr algn="l"/>
            <a:endParaRPr lang="hr-HR" sz="1500" dirty="0" smtClean="0">
              <a:latin typeface="Arial" pitchFamily="34" charset="0"/>
              <a:cs typeface="Arial" pitchFamily="34" charset="0"/>
            </a:endParaRPr>
          </a:p>
          <a:p>
            <a:pPr algn="l"/>
            <a:endParaRPr lang="hr-HR" sz="1400" dirty="0" smtClean="0">
              <a:ln>
                <a:solidFill>
                  <a:schemeClr val="tx1">
                    <a:lumMod val="85000"/>
                    <a:alpha val="49000"/>
                  </a:schemeClr>
                </a:solidFill>
              </a:ln>
              <a:latin typeface="Arial" pitchFamily="34" charset="0"/>
              <a:cs typeface="Arial" pitchFamily="34" charset="0"/>
            </a:endParaRPr>
          </a:p>
          <a:p>
            <a:pPr algn="l"/>
            <a:endParaRPr lang="hr-HR" sz="1400" dirty="0" smtClean="0">
              <a:ln>
                <a:solidFill>
                  <a:schemeClr val="tx1">
                    <a:lumMod val="85000"/>
                    <a:alpha val="49000"/>
                  </a:schemeClr>
                </a:solidFill>
              </a:ln>
              <a:latin typeface="Arial" pitchFamily="34" charset="0"/>
              <a:cs typeface="Arial" pitchFamily="34" charset="0"/>
            </a:endParaRPr>
          </a:p>
          <a:p>
            <a:pPr algn="l"/>
            <a:endParaRPr lang="hr-HR" sz="2800" dirty="0" smtClean="0">
              <a:ln>
                <a:solidFill>
                  <a:schemeClr val="tx1">
                    <a:lumMod val="85000"/>
                    <a:alpha val="49000"/>
                  </a:schemeClr>
                </a:solidFill>
              </a:ln>
              <a:latin typeface="Arial" pitchFamily="34" charset="0"/>
              <a:cs typeface="Arial" pitchFamily="34" charset="0"/>
            </a:endParaRPr>
          </a:p>
          <a:p>
            <a:pPr algn="l"/>
            <a:endParaRPr lang="hr-HR" sz="28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395536" y="2828836"/>
            <a:ext cx="828092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176213"/>
            <a:r>
              <a:rPr lang="hr-HR" sz="2800" b="1" dirty="0" smtClean="0"/>
              <a:t>  </a:t>
            </a:r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</p:txBody>
      </p:sp>
      <p:sp>
        <p:nvSpPr>
          <p:cNvPr id="6" name="Rectangle 5"/>
          <p:cNvSpPr/>
          <p:nvPr/>
        </p:nvSpPr>
        <p:spPr>
          <a:xfrm>
            <a:off x="683568" y="1997839"/>
            <a:ext cx="792088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</p:txBody>
      </p:sp>
      <p:sp>
        <p:nvSpPr>
          <p:cNvPr id="7" name="Rectangle 6"/>
          <p:cNvSpPr/>
          <p:nvPr/>
        </p:nvSpPr>
        <p:spPr>
          <a:xfrm>
            <a:off x="827584" y="2274838"/>
            <a:ext cx="727280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2800" dirty="0" smtClean="0"/>
              <a:t>Nekvantificirani pokazatelji (broj xy, povećanje ….)</a:t>
            </a:r>
          </a:p>
          <a:p>
            <a:pPr algn="ctr"/>
            <a:r>
              <a:rPr lang="hr-HR" sz="2800" dirty="0" smtClean="0"/>
              <a:t>Preambiciozni pokazatelji (smanjenje stope nezaposlenosti, ….) koji se ne mogu postići tijekom raspoloživog vremena</a:t>
            </a:r>
          </a:p>
          <a:p>
            <a:pPr algn="ctr"/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52736"/>
            <a:ext cx="7772400" cy="864096"/>
          </a:xfrm>
        </p:spPr>
        <p:txBody>
          <a:bodyPr>
            <a:normAutofit/>
          </a:bodyPr>
          <a:lstStyle/>
          <a:p>
            <a:pPr algn="ctr"/>
            <a:r>
              <a:rPr lang="hr-HR" sz="5400" dirty="0" smtClean="0">
                <a:solidFill>
                  <a:schemeClr val="tx1"/>
                </a:solidFill>
              </a:rPr>
              <a:t>PROJEKT</a:t>
            </a:r>
            <a:endParaRPr lang="hr-HR" sz="54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23928" y="2060848"/>
            <a:ext cx="5220072" cy="4032448"/>
          </a:xfrm>
        </p:spPr>
        <p:txBody>
          <a:bodyPr>
            <a:normAutofit/>
          </a:bodyPr>
          <a:lstStyle/>
          <a:p>
            <a:pPr algn="l"/>
            <a:endParaRPr lang="hr-HR" sz="1500" dirty="0" smtClean="0">
              <a:latin typeface="Arial" pitchFamily="34" charset="0"/>
              <a:cs typeface="Arial" pitchFamily="34" charset="0"/>
            </a:endParaRPr>
          </a:p>
          <a:p>
            <a:pPr algn="l"/>
            <a:endParaRPr lang="hr-HR" sz="1400" dirty="0" smtClean="0">
              <a:ln>
                <a:solidFill>
                  <a:schemeClr val="tx1">
                    <a:lumMod val="85000"/>
                    <a:alpha val="49000"/>
                  </a:schemeClr>
                </a:solidFill>
              </a:ln>
              <a:latin typeface="Arial" pitchFamily="34" charset="0"/>
              <a:cs typeface="Arial" pitchFamily="34" charset="0"/>
            </a:endParaRPr>
          </a:p>
          <a:p>
            <a:pPr algn="l"/>
            <a:endParaRPr lang="hr-HR" sz="1400" dirty="0" smtClean="0">
              <a:ln>
                <a:solidFill>
                  <a:schemeClr val="tx1">
                    <a:lumMod val="85000"/>
                    <a:alpha val="49000"/>
                  </a:schemeClr>
                </a:solidFill>
              </a:ln>
              <a:latin typeface="Arial" pitchFamily="34" charset="0"/>
              <a:cs typeface="Arial" pitchFamily="34" charset="0"/>
            </a:endParaRPr>
          </a:p>
          <a:p>
            <a:pPr algn="l"/>
            <a:endParaRPr lang="hr-HR" sz="1400" dirty="0" smtClean="0">
              <a:ln>
                <a:solidFill>
                  <a:schemeClr val="tx1">
                    <a:lumMod val="85000"/>
                    <a:alpha val="49000"/>
                  </a:schemeClr>
                </a:solidFill>
              </a:ln>
              <a:latin typeface="Arial" pitchFamily="34" charset="0"/>
              <a:cs typeface="Arial" pitchFamily="34" charset="0"/>
            </a:endParaRPr>
          </a:p>
          <a:p>
            <a:pPr algn="l"/>
            <a:endParaRPr lang="hr-HR" sz="1400" dirty="0" smtClean="0">
              <a:ln>
                <a:solidFill>
                  <a:schemeClr val="tx1">
                    <a:lumMod val="85000"/>
                    <a:alpha val="49000"/>
                  </a:schemeClr>
                </a:solidFill>
              </a:ln>
              <a:latin typeface="Arial" pitchFamily="34" charset="0"/>
              <a:cs typeface="Arial" pitchFamily="34" charset="0"/>
            </a:endParaRPr>
          </a:p>
          <a:p>
            <a:pPr algn="l"/>
            <a:endParaRPr lang="hr-HR" sz="1400" dirty="0" smtClean="0">
              <a:ln>
                <a:solidFill>
                  <a:schemeClr val="tx1">
                    <a:lumMod val="85000"/>
                    <a:alpha val="49000"/>
                  </a:schemeClr>
                </a:solidFill>
              </a:ln>
              <a:latin typeface="Arial" pitchFamily="34" charset="0"/>
              <a:cs typeface="Arial" pitchFamily="34" charset="0"/>
            </a:endParaRPr>
          </a:p>
          <a:p>
            <a:pPr algn="l"/>
            <a:endParaRPr lang="hr-HR" sz="1400" dirty="0" smtClean="0">
              <a:ln>
                <a:solidFill>
                  <a:schemeClr val="tx1">
                    <a:lumMod val="85000"/>
                    <a:alpha val="49000"/>
                  </a:schemeClr>
                </a:solidFill>
              </a:ln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1560" y="1988840"/>
            <a:ext cx="8352928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r-HR" sz="2400" dirty="0" smtClean="0"/>
              <a:t> </a:t>
            </a:r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/>
          </a:p>
        </p:txBody>
      </p:sp>
      <p:sp>
        <p:nvSpPr>
          <p:cNvPr id="6" name="Rectangle 5"/>
          <p:cNvSpPr/>
          <p:nvPr/>
        </p:nvSpPr>
        <p:spPr>
          <a:xfrm>
            <a:off x="251520" y="2690336"/>
            <a:ext cx="8568952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r-HR" sz="2800" b="1" i="1" dirty="0" smtClean="0">
                <a:ln>
                  <a:solidFill>
                    <a:schemeClr val="tx1">
                      <a:lumMod val="85000"/>
                      <a:alpha val="49000"/>
                    </a:schemeClr>
                  </a:solidFill>
                </a:ln>
                <a:latin typeface="Arial" pitchFamily="34" charset="0"/>
                <a:cs typeface="Arial" pitchFamily="34" charset="0"/>
              </a:rPr>
              <a:t>NIZ   AKTIVNOSTI</a:t>
            </a:r>
          </a:p>
          <a:p>
            <a:pPr algn="just"/>
            <a:r>
              <a:rPr lang="hr-HR" sz="2800" i="1" dirty="0" smtClean="0">
                <a:ln>
                  <a:solidFill>
                    <a:schemeClr val="tx1">
                      <a:lumMod val="85000"/>
                      <a:alpha val="49000"/>
                    </a:schemeClr>
                  </a:solidFill>
                </a:ln>
                <a:latin typeface="Arial" pitchFamily="34" charset="0"/>
                <a:cs typeface="Arial" pitchFamily="34" charset="0"/>
              </a:rPr>
              <a:t>U SVRHU OSTVARENJA JASNO ODREĐENIH CILJEVA UNUTAR ODREĐENOG VREMENSKOG ROKA S ODREĐENIM PRORAČUNOM</a:t>
            </a:r>
          </a:p>
          <a:p>
            <a:pPr algn="just"/>
            <a:endParaRPr lang="hr-HR" sz="2800" i="1" dirty="0" smtClean="0">
              <a:ln>
                <a:solidFill>
                  <a:schemeClr val="tx1">
                    <a:lumMod val="85000"/>
                    <a:alpha val="49000"/>
                  </a:schemeClr>
                </a:solidFill>
              </a:ln>
              <a:latin typeface="Arial" pitchFamily="34" charset="0"/>
              <a:cs typeface="Arial" pitchFamily="34" charset="0"/>
            </a:endParaRPr>
          </a:p>
          <a:p>
            <a:pPr algn="just"/>
            <a:endParaRPr lang="hr-HR" i="1" dirty="0" smtClean="0">
              <a:ln>
                <a:solidFill>
                  <a:schemeClr val="tx1">
                    <a:lumMod val="85000"/>
                    <a:alpha val="49000"/>
                  </a:schemeClr>
                </a:solidFill>
              </a:ln>
              <a:latin typeface="Arial" pitchFamily="34" charset="0"/>
              <a:cs typeface="Arial" pitchFamily="34" charset="0"/>
            </a:endParaRPr>
          </a:p>
          <a:p>
            <a:pPr algn="just"/>
            <a:endParaRPr lang="hr-HR" i="1" dirty="0" smtClean="0">
              <a:ln>
                <a:solidFill>
                  <a:schemeClr val="tx1">
                    <a:lumMod val="85000"/>
                    <a:alpha val="49000"/>
                  </a:schemeClr>
                </a:solidFill>
              </a:ln>
              <a:latin typeface="Arial" pitchFamily="34" charset="0"/>
              <a:cs typeface="Arial" pitchFamily="34" charset="0"/>
            </a:endParaRPr>
          </a:p>
          <a:p>
            <a:pPr algn="just"/>
            <a:endParaRPr lang="hr-HR" i="1" dirty="0" smtClean="0">
              <a:ln>
                <a:solidFill>
                  <a:schemeClr val="tx1">
                    <a:lumMod val="85000"/>
                    <a:alpha val="49000"/>
                  </a:schemeClr>
                </a:solidFill>
              </a:ln>
              <a:latin typeface="Arial" pitchFamily="34" charset="0"/>
              <a:cs typeface="Arial" pitchFamily="34" charset="0"/>
            </a:endParaRPr>
          </a:p>
          <a:p>
            <a:pPr algn="just"/>
            <a:endParaRPr lang="hr-HR" i="1" dirty="0" smtClean="0">
              <a:ln>
                <a:solidFill>
                  <a:schemeClr val="tx1">
                    <a:lumMod val="85000"/>
                    <a:alpha val="49000"/>
                  </a:schemeClr>
                </a:solidFill>
              </a:ln>
              <a:latin typeface="Arial" pitchFamily="34" charset="0"/>
              <a:cs typeface="Arial" pitchFamily="34" charset="0"/>
            </a:endParaRPr>
          </a:p>
          <a:p>
            <a:pPr algn="just"/>
            <a:endParaRPr lang="hr-HR" i="1" dirty="0" smtClean="0">
              <a:ln>
                <a:solidFill>
                  <a:schemeClr val="tx1">
                    <a:lumMod val="85000"/>
                    <a:alpha val="49000"/>
                  </a:schemeClr>
                </a:solidFill>
              </a:ln>
              <a:latin typeface="Arial" pitchFamily="34" charset="0"/>
              <a:cs typeface="Arial" pitchFamily="34" charset="0"/>
            </a:endParaRPr>
          </a:p>
          <a:p>
            <a:pPr algn="just"/>
            <a:endParaRPr lang="hr-HR" i="1" dirty="0" smtClean="0">
              <a:ln>
                <a:solidFill>
                  <a:schemeClr val="tx1">
                    <a:lumMod val="85000"/>
                    <a:alpha val="49000"/>
                  </a:schemeClr>
                </a:solidFill>
              </a:ln>
              <a:latin typeface="Arial" pitchFamily="34" charset="0"/>
              <a:cs typeface="Arial" pitchFamily="34" charset="0"/>
            </a:endParaRPr>
          </a:p>
          <a:p>
            <a:pPr algn="just"/>
            <a:endParaRPr lang="hr-HR" i="1" dirty="0" smtClean="0">
              <a:ln>
                <a:solidFill>
                  <a:schemeClr val="tx1">
                    <a:lumMod val="85000"/>
                    <a:alpha val="49000"/>
                  </a:schemeClr>
                </a:solidFill>
              </a:ln>
              <a:latin typeface="Arial" pitchFamily="34" charset="0"/>
              <a:cs typeface="Arial" pitchFamily="34" charset="0"/>
            </a:endParaRPr>
          </a:p>
          <a:p>
            <a:pPr algn="just"/>
            <a:endParaRPr lang="hr-HR" i="1" dirty="0" smtClean="0">
              <a:ln>
                <a:solidFill>
                  <a:schemeClr val="tx1">
                    <a:lumMod val="85000"/>
                    <a:alpha val="49000"/>
                  </a:schemeClr>
                </a:solidFill>
              </a:ln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80728"/>
            <a:ext cx="7772400" cy="936104"/>
          </a:xfrm>
        </p:spPr>
        <p:txBody>
          <a:bodyPr>
            <a:normAutofit/>
          </a:bodyPr>
          <a:lstStyle/>
          <a:p>
            <a:pPr algn="ctr"/>
            <a:r>
              <a:rPr lang="hr-HR" dirty="0" smtClean="0">
                <a:solidFill>
                  <a:schemeClr val="tx1"/>
                </a:solidFill>
              </a:rPr>
              <a:t> CILJ</a:t>
            </a:r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2708920"/>
            <a:ext cx="8280920" cy="3528392"/>
          </a:xfrm>
        </p:spPr>
        <p:txBody>
          <a:bodyPr>
            <a:normAutofit/>
          </a:bodyPr>
          <a:lstStyle/>
          <a:p>
            <a:pPr algn="l"/>
            <a:endParaRPr lang="hr-HR" sz="1500" dirty="0" smtClean="0">
              <a:latin typeface="Arial" pitchFamily="34" charset="0"/>
              <a:cs typeface="Arial" pitchFamily="34" charset="0"/>
            </a:endParaRPr>
          </a:p>
          <a:p>
            <a:pPr algn="l"/>
            <a:endParaRPr lang="hr-HR" sz="1400" dirty="0" smtClean="0">
              <a:ln>
                <a:solidFill>
                  <a:schemeClr val="tx1">
                    <a:lumMod val="85000"/>
                    <a:alpha val="49000"/>
                  </a:schemeClr>
                </a:solidFill>
              </a:ln>
              <a:latin typeface="Arial" pitchFamily="34" charset="0"/>
              <a:cs typeface="Arial" pitchFamily="34" charset="0"/>
            </a:endParaRPr>
          </a:p>
          <a:p>
            <a:pPr algn="l"/>
            <a:endParaRPr lang="hr-HR" sz="1400" dirty="0" smtClean="0">
              <a:ln>
                <a:solidFill>
                  <a:schemeClr val="tx1">
                    <a:lumMod val="85000"/>
                    <a:alpha val="49000"/>
                  </a:schemeClr>
                </a:solidFill>
              </a:ln>
              <a:latin typeface="Arial" pitchFamily="34" charset="0"/>
              <a:cs typeface="Arial" pitchFamily="34" charset="0"/>
            </a:endParaRPr>
          </a:p>
          <a:p>
            <a:pPr algn="l"/>
            <a:endParaRPr lang="hr-HR" sz="2800" dirty="0" smtClean="0">
              <a:ln>
                <a:solidFill>
                  <a:schemeClr val="tx1">
                    <a:lumMod val="85000"/>
                    <a:alpha val="49000"/>
                  </a:schemeClr>
                </a:solidFill>
              </a:ln>
              <a:latin typeface="Arial" pitchFamily="34" charset="0"/>
              <a:cs typeface="Arial" pitchFamily="34" charset="0"/>
            </a:endParaRPr>
          </a:p>
          <a:p>
            <a:pPr algn="l"/>
            <a:endParaRPr lang="hr-HR" sz="28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395536" y="2828836"/>
            <a:ext cx="828092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176213"/>
            <a:r>
              <a:rPr lang="hr-HR" sz="2800" b="1" dirty="0" smtClean="0"/>
              <a:t>  </a:t>
            </a:r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</p:txBody>
      </p:sp>
      <p:sp>
        <p:nvSpPr>
          <p:cNvPr id="6" name="Rectangle 5"/>
          <p:cNvSpPr/>
          <p:nvPr/>
        </p:nvSpPr>
        <p:spPr>
          <a:xfrm>
            <a:off x="683568" y="1997839"/>
            <a:ext cx="792088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</p:txBody>
      </p:sp>
      <p:pic>
        <p:nvPicPr>
          <p:cNvPr id="7" name="Rezervirano mjesto sadržaja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47614" y="3529373"/>
            <a:ext cx="7248772" cy="12010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80728"/>
            <a:ext cx="7772400" cy="936104"/>
          </a:xfrm>
        </p:spPr>
        <p:txBody>
          <a:bodyPr>
            <a:normAutofit/>
          </a:bodyPr>
          <a:lstStyle/>
          <a:p>
            <a:pPr algn="ctr"/>
            <a:r>
              <a:rPr lang="hr-HR" dirty="0" smtClean="0">
                <a:solidFill>
                  <a:schemeClr val="tx1"/>
                </a:solidFill>
              </a:rPr>
              <a:t> ELEMENT PROJEKTA</a:t>
            </a:r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2708920"/>
            <a:ext cx="8280920" cy="3528392"/>
          </a:xfrm>
        </p:spPr>
        <p:txBody>
          <a:bodyPr>
            <a:normAutofit/>
          </a:bodyPr>
          <a:lstStyle/>
          <a:p>
            <a:pPr algn="l"/>
            <a:endParaRPr lang="hr-HR" sz="1500" dirty="0" smtClean="0">
              <a:latin typeface="Arial" pitchFamily="34" charset="0"/>
              <a:cs typeface="Arial" pitchFamily="34" charset="0"/>
            </a:endParaRPr>
          </a:p>
          <a:p>
            <a:pPr algn="l"/>
            <a:endParaRPr lang="hr-HR" sz="28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395536" y="1988840"/>
            <a:ext cx="828092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176213"/>
            <a:r>
              <a:rPr lang="hr-HR" sz="2800" b="1" dirty="0" smtClean="0"/>
              <a:t>  </a:t>
            </a:r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</p:txBody>
      </p:sp>
      <p:sp>
        <p:nvSpPr>
          <p:cNvPr id="6" name="Rectangle 5"/>
          <p:cNvSpPr/>
          <p:nvPr/>
        </p:nvSpPr>
        <p:spPr>
          <a:xfrm>
            <a:off x="683568" y="1997839"/>
            <a:ext cx="792088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</p:txBody>
      </p:sp>
      <p:sp>
        <p:nvSpPr>
          <p:cNvPr id="7" name="Rectangle 6"/>
          <p:cNvSpPr/>
          <p:nvPr/>
        </p:nvSpPr>
        <p:spPr>
          <a:xfrm>
            <a:off x="755576" y="1916832"/>
            <a:ext cx="7920880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r>
              <a:rPr lang="en-GB" dirty="0" smtClean="0"/>
              <a:t/>
            </a:r>
            <a:br>
              <a:rPr lang="en-GB" dirty="0" smtClean="0"/>
            </a:br>
            <a:endParaRPr lang="hr-HR" dirty="0" smtClean="0"/>
          </a:p>
          <a:p>
            <a:r>
              <a:rPr lang="hr-HR" sz="2400" dirty="0" smtClean="0"/>
              <a:t>Nekoliko elemenata, po logici projekta (rezultati): min. 3 – maks. 10 (uklj. PM i V) </a:t>
            </a:r>
            <a:endParaRPr lang="en-GB" sz="2400" dirty="0" smtClean="0"/>
          </a:p>
          <a:p>
            <a:endParaRPr lang="hr-HR" dirty="0" smtClean="0"/>
          </a:p>
          <a:p>
            <a:r>
              <a:rPr lang="hr-HR" dirty="0" smtClean="0"/>
              <a:t>Svaki element ima aktivnosti, npr.:</a:t>
            </a:r>
          </a:p>
          <a:p>
            <a:r>
              <a:rPr lang="en-GB" b="1" dirty="0" smtClean="0"/>
              <a:t>5</a:t>
            </a:r>
            <a:r>
              <a:rPr lang="hr-HR" b="1" dirty="0" smtClean="0"/>
              <a:t>. element: </a:t>
            </a:r>
            <a:r>
              <a:rPr lang="en-GB" b="1" dirty="0" err="1" smtClean="0"/>
              <a:t>Uvesti</a:t>
            </a:r>
            <a:r>
              <a:rPr lang="en-GB" b="1" dirty="0" smtClean="0"/>
              <a:t> </a:t>
            </a:r>
            <a:r>
              <a:rPr lang="en-GB" b="1" dirty="0" err="1" smtClean="0"/>
              <a:t>sustav</a:t>
            </a:r>
            <a:r>
              <a:rPr lang="en-GB" b="1" dirty="0" smtClean="0"/>
              <a:t> </a:t>
            </a:r>
            <a:r>
              <a:rPr lang="en-GB" b="1" dirty="0" err="1" smtClean="0"/>
              <a:t>osiguranja</a:t>
            </a:r>
            <a:r>
              <a:rPr lang="en-GB" b="1" dirty="0" smtClean="0"/>
              <a:t> </a:t>
            </a:r>
            <a:r>
              <a:rPr lang="en-GB" b="1" dirty="0" err="1" smtClean="0"/>
              <a:t>kvalitete</a:t>
            </a:r>
            <a:r>
              <a:rPr lang="en-GB" b="1" dirty="0" smtClean="0"/>
              <a:t> </a:t>
            </a:r>
            <a:r>
              <a:rPr lang="en-GB" b="1" dirty="0" err="1" smtClean="0"/>
              <a:t>rada</a:t>
            </a:r>
            <a:r>
              <a:rPr lang="en-GB" b="1" dirty="0" smtClean="0"/>
              <a:t> </a:t>
            </a:r>
            <a:r>
              <a:rPr lang="en-GB" b="1" dirty="0" err="1" smtClean="0"/>
              <a:t>ustanove</a:t>
            </a:r>
            <a:endParaRPr lang="hr-HR" b="1" dirty="0" smtClean="0"/>
          </a:p>
          <a:p>
            <a:r>
              <a:rPr lang="hr-HR" dirty="0" smtClean="0"/>
              <a:t>5.1. Studijski posjet radi upoznavanja najboljih praksi u osiguranju kvalitete</a:t>
            </a:r>
            <a:endParaRPr lang="en-GB" dirty="0" smtClean="0"/>
          </a:p>
          <a:p>
            <a:r>
              <a:rPr lang="hr-HR" dirty="0" smtClean="0"/>
              <a:t>5.2. Utvrđivanje stanja i provedba samovrednovanja</a:t>
            </a:r>
            <a:endParaRPr lang="en-GB" dirty="0" smtClean="0"/>
          </a:p>
        </p:txBody>
      </p:sp>
      <p:sp>
        <p:nvSpPr>
          <p:cNvPr id="9" name="Rectangle 8"/>
          <p:cNvSpPr/>
          <p:nvPr/>
        </p:nvSpPr>
        <p:spPr>
          <a:xfrm>
            <a:off x="683568" y="2060848"/>
            <a:ext cx="756084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dirty="0" smtClean="0">
                <a:solidFill>
                  <a:prstClr val="white"/>
                </a:solidFill>
              </a:rPr>
              <a:t>Element projekta = skupina aktivnosti = radni paket</a:t>
            </a:r>
            <a:r>
              <a:rPr lang="en-GB" sz="2800" dirty="0" smtClean="0">
                <a:solidFill>
                  <a:prstClr val="white"/>
                </a:solidFill>
              </a:rPr>
              <a:t> = </a:t>
            </a:r>
            <a:r>
              <a:rPr lang="en-GB" sz="2800" dirty="0" err="1" smtClean="0">
                <a:solidFill>
                  <a:prstClr val="white"/>
                </a:solidFill>
              </a:rPr>
              <a:t>obično</a:t>
            </a:r>
            <a:r>
              <a:rPr lang="en-GB" sz="2800" dirty="0" smtClean="0">
                <a:solidFill>
                  <a:prstClr val="white"/>
                </a:solidFill>
              </a:rPr>
              <a:t> </a:t>
            </a:r>
            <a:r>
              <a:rPr lang="en-GB" sz="2800" dirty="0" err="1" smtClean="0">
                <a:solidFill>
                  <a:prstClr val="white"/>
                </a:solidFill>
              </a:rPr>
              <a:t>vodi</a:t>
            </a:r>
            <a:r>
              <a:rPr lang="en-GB" sz="2800" dirty="0" smtClean="0">
                <a:solidFill>
                  <a:prstClr val="white"/>
                </a:solidFill>
              </a:rPr>
              <a:t> </a:t>
            </a:r>
            <a:r>
              <a:rPr lang="en-GB" sz="2800" dirty="0" err="1" smtClean="0">
                <a:solidFill>
                  <a:prstClr val="white"/>
                </a:solidFill>
              </a:rPr>
              <a:t>jednom</a:t>
            </a:r>
            <a:r>
              <a:rPr lang="en-GB" sz="2800" dirty="0" smtClean="0">
                <a:solidFill>
                  <a:prstClr val="white"/>
                </a:solidFill>
              </a:rPr>
              <a:t> </a:t>
            </a:r>
            <a:r>
              <a:rPr lang="en-GB" sz="2800" dirty="0" err="1" smtClean="0">
                <a:solidFill>
                  <a:prstClr val="white"/>
                </a:solidFill>
              </a:rPr>
              <a:t>rezultatu</a:t>
            </a:r>
            <a:endParaRPr lang="hr-HR" sz="2800" dirty="0" smtClean="0">
              <a:solidFill>
                <a:prstClr val="white"/>
              </a:solidFill>
            </a:endParaRPr>
          </a:p>
          <a:p>
            <a:endParaRPr lang="hr-HR" sz="2800" dirty="0" smtClean="0">
              <a:solidFill>
                <a:prstClr val="white"/>
              </a:solidFill>
            </a:endParaRPr>
          </a:p>
          <a:p>
            <a:endParaRPr lang="hr-HR" sz="2800" dirty="0" smtClean="0">
              <a:solidFill>
                <a:prstClr val="white"/>
              </a:solidFill>
            </a:endParaRPr>
          </a:p>
          <a:p>
            <a:endParaRPr lang="hr-HR" sz="2800" dirty="0" smtClean="0">
              <a:solidFill>
                <a:prstClr val="white"/>
              </a:solidFill>
            </a:endParaRPr>
          </a:p>
          <a:p>
            <a:endParaRPr lang="hr-HR" sz="2800" dirty="0" smtClean="0">
              <a:solidFill>
                <a:prstClr val="white"/>
              </a:solidFill>
            </a:endParaRPr>
          </a:p>
          <a:p>
            <a:endParaRPr lang="hr-HR" sz="2800" dirty="0" smtClean="0">
              <a:solidFill>
                <a:prstClr val="white"/>
              </a:solidFill>
            </a:endParaRPr>
          </a:p>
          <a:p>
            <a:endParaRPr lang="hr-HR" sz="2800" dirty="0" smtClean="0">
              <a:solidFill>
                <a:prstClr val="white"/>
              </a:solidFill>
            </a:endParaRPr>
          </a:p>
          <a:p>
            <a:endParaRPr lang="hr-H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80728"/>
            <a:ext cx="7772400" cy="936104"/>
          </a:xfrm>
        </p:spPr>
        <p:txBody>
          <a:bodyPr>
            <a:normAutofit/>
          </a:bodyPr>
          <a:lstStyle/>
          <a:p>
            <a:pPr algn="ctr"/>
            <a:r>
              <a:rPr lang="hr-HR" dirty="0" smtClean="0">
                <a:solidFill>
                  <a:schemeClr val="tx1"/>
                </a:solidFill>
              </a:rPr>
              <a:t> AKTIVNOSTI</a:t>
            </a:r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2708920"/>
            <a:ext cx="8280920" cy="3528392"/>
          </a:xfrm>
        </p:spPr>
        <p:txBody>
          <a:bodyPr>
            <a:normAutofit/>
          </a:bodyPr>
          <a:lstStyle/>
          <a:p>
            <a:pPr algn="l"/>
            <a:endParaRPr lang="hr-HR" sz="1500" dirty="0" smtClean="0">
              <a:latin typeface="Arial" pitchFamily="34" charset="0"/>
              <a:cs typeface="Arial" pitchFamily="34" charset="0"/>
            </a:endParaRPr>
          </a:p>
          <a:p>
            <a:pPr algn="l"/>
            <a:endParaRPr lang="hr-HR" sz="1400" dirty="0" smtClean="0">
              <a:ln>
                <a:solidFill>
                  <a:schemeClr val="tx1">
                    <a:lumMod val="85000"/>
                    <a:alpha val="49000"/>
                  </a:schemeClr>
                </a:solidFill>
              </a:ln>
              <a:latin typeface="Arial" pitchFamily="34" charset="0"/>
              <a:cs typeface="Arial" pitchFamily="34" charset="0"/>
            </a:endParaRPr>
          </a:p>
          <a:p>
            <a:pPr algn="l"/>
            <a:endParaRPr lang="hr-HR" sz="1400" dirty="0" smtClean="0">
              <a:ln>
                <a:solidFill>
                  <a:schemeClr val="tx1">
                    <a:lumMod val="85000"/>
                    <a:alpha val="49000"/>
                  </a:schemeClr>
                </a:solidFill>
              </a:ln>
              <a:latin typeface="Arial" pitchFamily="34" charset="0"/>
              <a:cs typeface="Arial" pitchFamily="34" charset="0"/>
            </a:endParaRPr>
          </a:p>
          <a:p>
            <a:pPr algn="l"/>
            <a:endParaRPr lang="hr-HR" sz="2800" dirty="0" smtClean="0">
              <a:ln>
                <a:solidFill>
                  <a:schemeClr val="tx1">
                    <a:lumMod val="85000"/>
                    <a:alpha val="49000"/>
                  </a:schemeClr>
                </a:solidFill>
              </a:ln>
              <a:latin typeface="Arial" pitchFamily="34" charset="0"/>
              <a:cs typeface="Arial" pitchFamily="34" charset="0"/>
            </a:endParaRPr>
          </a:p>
          <a:p>
            <a:pPr algn="l"/>
            <a:endParaRPr lang="hr-HR" sz="28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395536" y="1988840"/>
            <a:ext cx="8280920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dirty="0" smtClean="0"/>
              <a:t>Aktivnosti mogu biti definirane kronološki (kao u prvom primjeru) ili logički po cjelinama,</a:t>
            </a:r>
          </a:p>
          <a:p>
            <a:endParaRPr lang="hr-HR" sz="2800" dirty="0" smtClean="0"/>
          </a:p>
          <a:p>
            <a:r>
              <a:rPr lang="hr-HR" sz="2800" dirty="0" smtClean="0"/>
              <a:t>npr.:</a:t>
            </a:r>
          </a:p>
          <a:p>
            <a:r>
              <a:rPr lang="hr-HR" sz="2800" b="1" dirty="0" smtClean="0"/>
              <a:t>Element 4: Promicati projekt</a:t>
            </a:r>
          </a:p>
          <a:p>
            <a:r>
              <a:rPr lang="hr-HR" sz="2800" dirty="0" smtClean="0"/>
              <a:t>Aktivnost 4.1: Organizirati konferencije za tisak</a:t>
            </a:r>
          </a:p>
          <a:p>
            <a:r>
              <a:rPr lang="hr-HR" sz="2800" dirty="0" smtClean="0"/>
              <a:t>Aktivnost 4.2: Izraditi i distribuirati projektne letke</a:t>
            </a:r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dirty="0" smtClean="0"/>
          </a:p>
        </p:txBody>
      </p:sp>
      <p:sp>
        <p:nvSpPr>
          <p:cNvPr id="6" name="Rectangle 5"/>
          <p:cNvSpPr/>
          <p:nvPr/>
        </p:nvSpPr>
        <p:spPr>
          <a:xfrm>
            <a:off x="683568" y="1997839"/>
            <a:ext cx="792088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80728"/>
            <a:ext cx="7772400" cy="936104"/>
          </a:xfrm>
        </p:spPr>
        <p:txBody>
          <a:bodyPr>
            <a:normAutofit/>
          </a:bodyPr>
          <a:lstStyle/>
          <a:p>
            <a:pPr algn="ctr"/>
            <a:r>
              <a:rPr lang="hr-HR" dirty="0" smtClean="0">
                <a:solidFill>
                  <a:schemeClr val="tx1"/>
                </a:solidFill>
              </a:rPr>
              <a:t> AKTIVNOSTI</a:t>
            </a:r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2060848"/>
            <a:ext cx="8280920" cy="4176464"/>
          </a:xfrm>
        </p:spPr>
        <p:txBody>
          <a:bodyPr>
            <a:normAutofit/>
          </a:bodyPr>
          <a:lstStyle/>
          <a:p>
            <a:pPr algn="l"/>
            <a:endParaRPr lang="hr-HR" sz="1500" dirty="0" smtClean="0">
              <a:latin typeface="Arial" pitchFamily="34" charset="0"/>
              <a:cs typeface="Arial" pitchFamily="34" charset="0"/>
            </a:endParaRPr>
          </a:p>
          <a:p>
            <a:pPr algn="l"/>
            <a:r>
              <a:rPr lang="hr-HR" sz="2000" dirty="0" smtClean="0">
                <a:ln>
                  <a:solidFill>
                    <a:schemeClr val="tx1">
                      <a:lumMod val="85000"/>
                      <a:alpha val="49000"/>
                    </a:schemeClr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PRIMJERI  TU STAVITI OD DANIJELE</a:t>
            </a:r>
          </a:p>
          <a:p>
            <a:pPr algn="l"/>
            <a:endParaRPr lang="hr-HR" sz="1400" dirty="0" smtClean="0">
              <a:ln>
                <a:solidFill>
                  <a:schemeClr val="tx1">
                    <a:lumMod val="85000"/>
                    <a:alpha val="49000"/>
                  </a:schemeClr>
                </a:solidFill>
              </a:ln>
              <a:latin typeface="Arial" pitchFamily="34" charset="0"/>
              <a:cs typeface="Arial" pitchFamily="34" charset="0"/>
            </a:endParaRPr>
          </a:p>
          <a:p>
            <a:pPr algn="l"/>
            <a:endParaRPr lang="hr-HR" sz="2800" dirty="0" smtClean="0">
              <a:ln>
                <a:solidFill>
                  <a:schemeClr val="tx1">
                    <a:lumMod val="85000"/>
                    <a:alpha val="49000"/>
                  </a:schemeClr>
                </a:solidFill>
              </a:ln>
              <a:latin typeface="Arial" pitchFamily="34" charset="0"/>
              <a:cs typeface="Arial" pitchFamily="34" charset="0"/>
            </a:endParaRPr>
          </a:p>
          <a:p>
            <a:pPr algn="l"/>
            <a:endParaRPr lang="hr-HR" sz="28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395536" y="2828836"/>
            <a:ext cx="828092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176213"/>
            <a:r>
              <a:rPr lang="hr-HR" sz="2800" b="1" dirty="0" smtClean="0"/>
              <a:t>  </a:t>
            </a:r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</p:txBody>
      </p:sp>
      <p:sp>
        <p:nvSpPr>
          <p:cNvPr id="6" name="Rectangle 5"/>
          <p:cNvSpPr/>
          <p:nvPr/>
        </p:nvSpPr>
        <p:spPr>
          <a:xfrm>
            <a:off x="683568" y="1997839"/>
            <a:ext cx="792088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80728"/>
            <a:ext cx="7772400" cy="936104"/>
          </a:xfrm>
        </p:spPr>
        <p:txBody>
          <a:bodyPr>
            <a:normAutofit/>
          </a:bodyPr>
          <a:lstStyle/>
          <a:p>
            <a:pPr algn="ctr"/>
            <a:r>
              <a:rPr lang="hr-HR" dirty="0" smtClean="0">
                <a:solidFill>
                  <a:schemeClr val="tx1"/>
                </a:solidFill>
              </a:rPr>
              <a:t> AKTIVNOSTI</a:t>
            </a:r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2708920"/>
            <a:ext cx="8280920" cy="3528392"/>
          </a:xfrm>
        </p:spPr>
        <p:txBody>
          <a:bodyPr>
            <a:normAutofit/>
          </a:bodyPr>
          <a:lstStyle/>
          <a:p>
            <a:pPr algn="l"/>
            <a:endParaRPr lang="hr-HR" sz="1500" dirty="0" smtClean="0">
              <a:latin typeface="Arial" pitchFamily="34" charset="0"/>
              <a:cs typeface="Arial" pitchFamily="34" charset="0"/>
            </a:endParaRPr>
          </a:p>
          <a:p>
            <a:pPr algn="l"/>
            <a:endParaRPr lang="hr-HR" sz="1400" dirty="0" smtClean="0">
              <a:ln>
                <a:solidFill>
                  <a:schemeClr val="tx1">
                    <a:lumMod val="85000"/>
                    <a:alpha val="49000"/>
                  </a:schemeClr>
                </a:solidFill>
              </a:ln>
              <a:latin typeface="Arial" pitchFamily="34" charset="0"/>
              <a:cs typeface="Arial" pitchFamily="34" charset="0"/>
            </a:endParaRPr>
          </a:p>
          <a:p>
            <a:pPr algn="l"/>
            <a:endParaRPr lang="hr-HR" sz="1400" dirty="0" smtClean="0">
              <a:ln>
                <a:solidFill>
                  <a:schemeClr val="tx1">
                    <a:lumMod val="85000"/>
                    <a:alpha val="49000"/>
                  </a:schemeClr>
                </a:solidFill>
              </a:ln>
              <a:latin typeface="Arial" pitchFamily="34" charset="0"/>
              <a:cs typeface="Arial" pitchFamily="34" charset="0"/>
            </a:endParaRPr>
          </a:p>
          <a:p>
            <a:pPr algn="l"/>
            <a:endParaRPr lang="hr-HR" sz="2800" dirty="0" smtClean="0">
              <a:ln>
                <a:solidFill>
                  <a:schemeClr val="tx1">
                    <a:lumMod val="85000"/>
                    <a:alpha val="49000"/>
                  </a:schemeClr>
                </a:solidFill>
              </a:ln>
              <a:latin typeface="Arial" pitchFamily="34" charset="0"/>
              <a:cs typeface="Arial" pitchFamily="34" charset="0"/>
            </a:endParaRPr>
          </a:p>
          <a:p>
            <a:pPr algn="l"/>
            <a:endParaRPr lang="hr-HR" sz="28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395536" y="2828836"/>
            <a:ext cx="828092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176213"/>
            <a:r>
              <a:rPr lang="hr-HR" sz="2800" b="1" dirty="0" smtClean="0"/>
              <a:t>  </a:t>
            </a:r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</p:txBody>
      </p:sp>
      <p:sp>
        <p:nvSpPr>
          <p:cNvPr id="6" name="Rectangle 5"/>
          <p:cNvSpPr/>
          <p:nvPr/>
        </p:nvSpPr>
        <p:spPr>
          <a:xfrm>
            <a:off x="683568" y="1997839"/>
            <a:ext cx="792088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</p:txBody>
      </p:sp>
      <p:sp>
        <p:nvSpPr>
          <p:cNvPr id="7" name="Rectangle 6"/>
          <p:cNvSpPr/>
          <p:nvPr/>
        </p:nvSpPr>
        <p:spPr>
          <a:xfrm>
            <a:off x="683568" y="1988840"/>
            <a:ext cx="792088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hr-HR" b="1" dirty="0" smtClean="0"/>
              <a:t>El</a:t>
            </a:r>
            <a:r>
              <a:rPr lang="en-GB" b="1" dirty="0" smtClean="0"/>
              <a:t>.</a:t>
            </a:r>
            <a:r>
              <a:rPr lang="hr-HR" b="1" dirty="0" smtClean="0"/>
              <a:t> projekta 1</a:t>
            </a:r>
            <a:endParaRPr lang="en-GB" dirty="0" smtClean="0"/>
          </a:p>
          <a:p>
            <a:pPr fontAlgn="t"/>
            <a:r>
              <a:rPr lang="hr-HR" i="1" dirty="0" smtClean="0"/>
              <a:t>&lt;naziv&gt;</a:t>
            </a:r>
            <a:endParaRPr lang="en-GB" dirty="0" smtClean="0"/>
          </a:p>
          <a:p>
            <a:pPr fontAlgn="t"/>
            <a:r>
              <a:rPr lang="hr-HR" b="1" dirty="0" smtClean="0"/>
              <a:t>Aktivnosti unutar elementa</a:t>
            </a:r>
            <a:endParaRPr lang="en-GB" dirty="0" smtClean="0"/>
          </a:p>
          <a:p>
            <a:pPr fontAlgn="t"/>
            <a:r>
              <a:rPr lang="hr-HR" i="1" dirty="0" smtClean="0"/>
              <a:t>Opišite ukratko aktivnosti koje će se provoditi u okviru projektnog elementa i na koji način provedba ovog elementa doprinosi ostvarenju ciljeva projekta. </a:t>
            </a:r>
            <a:endParaRPr lang="en-GB" dirty="0" smtClean="0"/>
          </a:p>
          <a:p>
            <a:pPr fontAlgn="t"/>
            <a:r>
              <a:rPr lang="hr-HR" b="1" dirty="0" smtClean="0"/>
              <a:t>Provedba (metodologija)</a:t>
            </a:r>
            <a:endParaRPr lang="en-GB" dirty="0" smtClean="0"/>
          </a:p>
          <a:p>
            <a:pPr fontAlgn="t"/>
            <a:r>
              <a:rPr lang="hr-HR" i="1" dirty="0" smtClean="0"/>
              <a:t>Opišite ukratko korake potrebne za provedbu i način provedbe elementa projekta/aktivnosti. </a:t>
            </a:r>
            <a:endParaRPr lang="en-GB" dirty="0" smtClean="0"/>
          </a:p>
          <a:p>
            <a:pPr fontAlgn="t"/>
            <a:r>
              <a:rPr lang="hr-HR" b="1" dirty="0" smtClean="0"/>
              <a:t>Uloga prijavitelja /partnera u provedbi elementa</a:t>
            </a:r>
            <a:endParaRPr lang="en-GB" dirty="0" smtClean="0"/>
          </a:p>
          <a:p>
            <a:pPr fontAlgn="t"/>
            <a:r>
              <a:rPr lang="hr-HR" i="1" dirty="0" smtClean="0"/>
              <a:t>Opišite ulogu i odgovornosti prijavitelja i svakog partnera u provedbi pojedinog elementa/aktivnost</a:t>
            </a:r>
            <a:endParaRPr lang="en-GB" dirty="0" smtClean="0"/>
          </a:p>
          <a:p>
            <a:pPr fontAlgn="t"/>
            <a:r>
              <a:rPr lang="hr-HR" b="1" dirty="0" smtClean="0"/>
              <a:t>Mjerljivi ciljevi (outputi)</a:t>
            </a:r>
            <a:endParaRPr lang="en-GB" dirty="0" smtClean="0"/>
          </a:p>
          <a:p>
            <a:pPr fontAlgn="t"/>
            <a:r>
              <a:rPr lang="hr-HR" i="1" dirty="0" smtClean="0"/>
              <a:t>Opišite kvantitativno i kvalitativno outpute  elementa projekta/aktivnosti. </a:t>
            </a:r>
            <a:endParaRPr lang="en-GB" dirty="0" smtClean="0"/>
          </a:p>
          <a:p>
            <a:pPr fontAlgn="t"/>
            <a:r>
              <a:rPr lang="hr-HR" b="1" dirty="0" smtClean="0"/>
              <a:t>Vremenski okvir</a:t>
            </a:r>
            <a:endParaRPr lang="en-GB" dirty="0" smtClean="0"/>
          </a:p>
          <a:p>
            <a:pPr fontAlgn="t"/>
            <a:r>
              <a:rPr lang="hr-HR" i="1" dirty="0" smtClean="0"/>
              <a:t>Navedite vrijeme provedbe elementa projekta/aktivnosti. </a:t>
            </a:r>
          </a:p>
          <a:p>
            <a:pPr fontAlgn="t"/>
            <a:endParaRPr lang="hr-HR" i="1" dirty="0" smtClean="0"/>
          </a:p>
          <a:p>
            <a:pPr fontAlgn="t"/>
            <a:endParaRPr lang="hr-HR" i="1" dirty="0" smtClean="0"/>
          </a:p>
          <a:p>
            <a:pPr fontAlgn="t"/>
            <a:endParaRPr lang="hr-HR" i="1" dirty="0" smtClean="0"/>
          </a:p>
          <a:p>
            <a:pPr fontAlgn="t"/>
            <a:endParaRPr lang="hr-HR" i="1" dirty="0" smtClean="0"/>
          </a:p>
          <a:p>
            <a:pPr fontAlgn="t"/>
            <a:endParaRPr lang="hr-HR" i="1" dirty="0" smtClean="0"/>
          </a:p>
          <a:p>
            <a:pPr fontAlgn="t"/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80728"/>
            <a:ext cx="7772400" cy="936104"/>
          </a:xfrm>
        </p:spPr>
        <p:txBody>
          <a:bodyPr>
            <a:normAutofit/>
          </a:bodyPr>
          <a:lstStyle/>
          <a:p>
            <a:pPr algn="ctr"/>
            <a:r>
              <a:rPr lang="hr-HR" dirty="0" smtClean="0">
                <a:solidFill>
                  <a:schemeClr val="tx1"/>
                </a:solidFill>
              </a:rPr>
              <a:t> CILJ</a:t>
            </a:r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2708920"/>
            <a:ext cx="8280920" cy="3528392"/>
          </a:xfrm>
        </p:spPr>
        <p:txBody>
          <a:bodyPr>
            <a:normAutofit/>
          </a:bodyPr>
          <a:lstStyle/>
          <a:p>
            <a:pPr algn="l"/>
            <a:endParaRPr lang="hr-HR" sz="1500" dirty="0" smtClean="0">
              <a:latin typeface="Arial" pitchFamily="34" charset="0"/>
              <a:cs typeface="Arial" pitchFamily="34" charset="0"/>
            </a:endParaRPr>
          </a:p>
          <a:p>
            <a:pPr algn="l"/>
            <a:endParaRPr lang="hr-HR" sz="1400" dirty="0" smtClean="0">
              <a:ln>
                <a:solidFill>
                  <a:schemeClr val="tx1">
                    <a:lumMod val="85000"/>
                    <a:alpha val="49000"/>
                  </a:schemeClr>
                </a:solidFill>
              </a:ln>
              <a:latin typeface="Arial" pitchFamily="34" charset="0"/>
              <a:cs typeface="Arial" pitchFamily="34" charset="0"/>
            </a:endParaRPr>
          </a:p>
          <a:p>
            <a:pPr algn="l"/>
            <a:endParaRPr lang="hr-HR" sz="1400" dirty="0" smtClean="0">
              <a:ln>
                <a:solidFill>
                  <a:schemeClr val="tx1">
                    <a:lumMod val="85000"/>
                    <a:alpha val="49000"/>
                  </a:schemeClr>
                </a:solidFill>
              </a:ln>
              <a:latin typeface="Arial" pitchFamily="34" charset="0"/>
              <a:cs typeface="Arial" pitchFamily="34" charset="0"/>
            </a:endParaRPr>
          </a:p>
          <a:p>
            <a:pPr algn="l"/>
            <a:endParaRPr lang="hr-HR" sz="2800" dirty="0" smtClean="0">
              <a:ln>
                <a:solidFill>
                  <a:schemeClr val="tx1">
                    <a:lumMod val="85000"/>
                    <a:alpha val="49000"/>
                  </a:schemeClr>
                </a:solidFill>
              </a:ln>
              <a:latin typeface="Arial" pitchFamily="34" charset="0"/>
              <a:cs typeface="Arial" pitchFamily="34" charset="0"/>
            </a:endParaRPr>
          </a:p>
          <a:p>
            <a:pPr algn="l"/>
            <a:endParaRPr lang="hr-HR" sz="28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395536" y="2828836"/>
            <a:ext cx="828092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176213"/>
            <a:r>
              <a:rPr lang="hr-HR" sz="2800" b="1" dirty="0" smtClean="0"/>
              <a:t>  </a:t>
            </a:r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</p:txBody>
      </p:sp>
      <p:sp>
        <p:nvSpPr>
          <p:cNvPr id="6" name="Rectangle 5"/>
          <p:cNvSpPr/>
          <p:nvPr/>
        </p:nvSpPr>
        <p:spPr>
          <a:xfrm>
            <a:off x="683568" y="1997839"/>
            <a:ext cx="792088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</p:txBody>
      </p:sp>
      <p:sp>
        <p:nvSpPr>
          <p:cNvPr id="7" name="Rectangle 6"/>
          <p:cNvSpPr/>
          <p:nvPr/>
        </p:nvSpPr>
        <p:spPr>
          <a:xfrm>
            <a:off x="683568" y="1988840"/>
            <a:ext cx="777686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 smtClean="0"/>
              <a:t>Pokazuje:</a:t>
            </a:r>
          </a:p>
          <a:p>
            <a:pPr lvl="1"/>
            <a:r>
              <a:rPr lang="hr-HR" sz="2400" b="1" dirty="0" smtClean="0"/>
              <a:t>Slijed aktivnosti </a:t>
            </a:r>
            <a:r>
              <a:rPr lang="hr-HR" sz="2400" dirty="0" smtClean="0"/>
              <a:t>– kojim redoslijedom će se aktivnosti provoditi?</a:t>
            </a:r>
          </a:p>
          <a:p>
            <a:pPr lvl="1"/>
            <a:r>
              <a:rPr lang="hr-HR" sz="2400" b="1" dirty="0" smtClean="0"/>
              <a:t>Uzročnost</a:t>
            </a:r>
            <a:r>
              <a:rPr lang="hr-HR" sz="2400" dirty="0" smtClean="0"/>
              <a:t> – koju aktivnost treba dovršiti da bi neka druga mogla početi?</a:t>
            </a:r>
          </a:p>
          <a:p>
            <a:r>
              <a:rPr lang="hr-HR" sz="2400" dirty="0" smtClean="0"/>
              <a:t>Služi i kao provjera izvedivosti projekta (previše aktivnosti istovremeno, a nedovoljno resursa; uzročnost se ne poštuje; premalo/ previše vremena predviđeno za neke aktivnosti)</a:t>
            </a:r>
          </a:p>
          <a:p>
            <a:r>
              <a:rPr lang="hr-HR" sz="2400" dirty="0" smtClean="0"/>
              <a:t>Koristi nam i za planiranje novčanog tijeka</a:t>
            </a:r>
          </a:p>
          <a:p>
            <a:r>
              <a:rPr lang="hr-HR" sz="2400" i="1" u="sng" dirty="0" smtClean="0"/>
              <a:t>Gantogram se automatski generira u obrascu A</a:t>
            </a:r>
          </a:p>
          <a:p>
            <a:endParaRPr lang="hr-HR" sz="2400" i="1" u="sng" dirty="0" smtClean="0"/>
          </a:p>
          <a:p>
            <a:endParaRPr lang="hr-HR" i="1" u="sng" dirty="0" smtClean="0"/>
          </a:p>
          <a:p>
            <a:endParaRPr lang="hr-HR" i="1" u="sng" dirty="0" smtClean="0"/>
          </a:p>
          <a:p>
            <a:endParaRPr lang="hr-HR" i="1" u="sng" dirty="0" smtClean="0"/>
          </a:p>
          <a:p>
            <a:endParaRPr lang="hr-HR" i="1" u="sng" dirty="0" smtClean="0"/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80728"/>
            <a:ext cx="7772400" cy="936104"/>
          </a:xfrm>
        </p:spPr>
        <p:txBody>
          <a:bodyPr>
            <a:normAutofit/>
          </a:bodyPr>
          <a:lstStyle/>
          <a:p>
            <a:pPr algn="ctr"/>
            <a:r>
              <a:rPr lang="hr-HR" dirty="0" smtClean="0">
                <a:solidFill>
                  <a:schemeClr val="tx1"/>
                </a:solidFill>
              </a:rPr>
              <a:t> CILJ</a:t>
            </a:r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5536" y="2828836"/>
            <a:ext cx="828092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176213"/>
            <a:r>
              <a:rPr lang="hr-HR" sz="2800" b="1" dirty="0" smtClean="0"/>
              <a:t>  </a:t>
            </a:r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</p:txBody>
      </p:sp>
      <p:sp>
        <p:nvSpPr>
          <p:cNvPr id="6" name="Rectangle 5"/>
          <p:cNvSpPr/>
          <p:nvPr/>
        </p:nvSpPr>
        <p:spPr>
          <a:xfrm>
            <a:off x="683568" y="1997839"/>
            <a:ext cx="792088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</p:txBody>
      </p:sp>
      <p:sp>
        <p:nvSpPr>
          <p:cNvPr id="7" name="Rectangle 6"/>
          <p:cNvSpPr/>
          <p:nvPr/>
        </p:nvSpPr>
        <p:spPr>
          <a:xfrm>
            <a:off x="539552" y="2132855"/>
            <a:ext cx="784887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000" smtClean="0"/>
              <a:t>Obratite pozornost da u jednom mjesecu provedbe nema previše aktivnosti (ravnomjeran raspored intenziteta)</a:t>
            </a:r>
          </a:p>
          <a:p>
            <a:r>
              <a:rPr lang="hr-HR" sz="2000" smtClean="0"/>
              <a:t>Izbjegavajte na samom početku projekta krenuti odmah s konkretnim aktivnostima (u prvom mjesecu trebat će puno vremena za aktivnosti upravljanja projektom, plan javne nabave, </a:t>
            </a:r>
            <a:r>
              <a:rPr lang="en-GB" sz="2000" smtClean="0"/>
              <a:t>sporazum o partnerstvu, plan podnošenja zahtjeva za nadoknadu sredstava </a:t>
            </a:r>
            <a:r>
              <a:rPr lang="hr-HR" sz="2000" smtClean="0"/>
              <a:t>itd...)</a:t>
            </a:r>
          </a:p>
          <a:p>
            <a:r>
              <a:rPr lang="hr-HR" sz="2000" smtClean="0"/>
              <a:t>Razmislite o “bufferu” i rizicima u provedbi </a:t>
            </a:r>
            <a:r>
              <a:rPr lang="hr-HR" sz="2400" smtClean="0"/>
              <a:t>koji mogu dovesti do kašnjenja </a:t>
            </a:r>
          </a:p>
          <a:p>
            <a:r>
              <a:rPr lang="hr-HR" sz="2400" smtClean="0"/>
              <a:t>Posebnu </a:t>
            </a:r>
            <a:r>
              <a:rPr lang="hr-HR" sz="2400" dirty="0" smtClean="0"/>
              <a:t>pozornost obratite na aktivnosti koje sadrže </a:t>
            </a:r>
            <a:r>
              <a:rPr lang="en-GB" sz="2400" dirty="0" err="1" smtClean="0"/>
              <a:t>javnu</a:t>
            </a:r>
            <a:r>
              <a:rPr lang="en-GB" sz="2400" dirty="0" smtClean="0"/>
              <a:t> </a:t>
            </a:r>
            <a:r>
              <a:rPr lang="hr-HR" sz="2400" dirty="0" smtClean="0"/>
              <a:t>nabavu 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533400" y="2060848"/>
            <a:ext cx="7854696" cy="4032448"/>
          </a:xfrm>
        </p:spPr>
        <p:txBody>
          <a:bodyPr/>
          <a:lstStyle/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80728"/>
            <a:ext cx="7772400" cy="936104"/>
          </a:xfrm>
        </p:spPr>
        <p:txBody>
          <a:bodyPr>
            <a:normAutofit/>
          </a:bodyPr>
          <a:lstStyle/>
          <a:p>
            <a:pPr algn="ctr"/>
            <a:r>
              <a:rPr lang="hr-HR" dirty="0" smtClean="0">
                <a:solidFill>
                  <a:schemeClr val="tx1"/>
                </a:solidFill>
              </a:rPr>
              <a:t> CILJ</a:t>
            </a:r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2708920"/>
            <a:ext cx="8280920" cy="3528392"/>
          </a:xfrm>
        </p:spPr>
        <p:txBody>
          <a:bodyPr>
            <a:normAutofit/>
          </a:bodyPr>
          <a:lstStyle/>
          <a:p>
            <a:pPr algn="l"/>
            <a:endParaRPr lang="hr-HR" sz="1500" dirty="0" smtClean="0">
              <a:latin typeface="Arial" pitchFamily="34" charset="0"/>
              <a:cs typeface="Arial" pitchFamily="34" charset="0"/>
            </a:endParaRPr>
          </a:p>
          <a:p>
            <a:pPr algn="l"/>
            <a:endParaRPr lang="hr-HR" sz="1400" dirty="0" smtClean="0">
              <a:ln>
                <a:solidFill>
                  <a:schemeClr val="tx1">
                    <a:lumMod val="85000"/>
                    <a:alpha val="49000"/>
                  </a:schemeClr>
                </a:solidFill>
              </a:ln>
              <a:latin typeface="Arial" pitchFamily="34" charset="0"/>
              <a:cs typeface="Arial" pitchFamily="34" charset="0"/>
            </a:endParaRPr>
          </a:p>
          <a:p>
            <a:pPr algn="l"/>
            <a:endParaRPr lang="hr-HR" sz="1400" dirty="0" smtClean="0">
              <a:ln>
                <a:solidFill>
                  <a:schemeClr val="tx1">
                    <a:lumMod val="85000"/>
                    <a:alpha val="49000"/>
                  </a:schemeClr>
                </a:solidFill>
              </a:ln>
              <a:latin typeface="Arial" pitchFamily="34" charset="0"/>
              <a:cs typeface="Arial" pitchFamily="34" charset="0"/>
            </a:endParaRPr>
          </a:p>
          <a:p>
            <a:pPr algn="l"/>
            <a:endParaRPr lang="hr-HR" sz="1400" dirty="0" smtClean="0">
              <a:ln>
                <a:solidFill>
                  <a:schemeClr val="tx1">
                    <a:lumMod val="85000"/>
                    <a:alpha val="49000"/>
                  </a:schemeClr>
                </a:solidFill>
              </a:ln>
              <a:latin typeface="Arial" pitchFamily="34" charset="0"/>
              <a:cs typeface="Arial" pitchFamily="34" charset="0"/>
            </a:endParaRPr>
          </a:p>
          <a:p>
            <a:pPr algn="l"/>
            <a:endParaRPr lang="hr-HR" sz="2800" dirty="0" smtClean="0">
              <a:ln>
                <a:solidFill>
                  <a:schemeClr val="tx1">
                    <a:lumMod val="85000"/>
                    <a:alpha val="49000"/>
                  </a:schemeClr>
                </a:solidFill>
              </a:ln>
              <a:latin typeface="Arial" pitchFamily="34" charset="0"/>
              <a:cs typeface="Arial" pitchFamily="34" charset="0"/>
            </a:endParaRPr>
          </a:p>
          <a:p>
            <a:pPr algn="l"/>
            <a:endParaRPr lang="hr-HR" sz="28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395536" y="2828836"/>
            <a:ext cx="828092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176213"/>
            <a:r>
              <a:rPr lang="hr-HR" sz="2800" b="1" dirty="0" smtClean="0"/>
              <a:t>  </a:t>
            </a:r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</p:txBody>
      </p:sp>
      <p:sp>
        <p:nvSpPr>
          <p:cNvPr id="6" name="Rectangle 5"/>
          <p:cNvSpPr/>
          <p:nvPr/>
        </p:nvSpPr>
        <p:spPr>
          <a:xfrm>
            <a:off x="683568" y="1997839"/>
            <a:ext cx="792088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</p:txBody>
      </p:sp>
      <p:sp>
        <p:nvSpPr>
          <p:cNvPr id="7" name="Rectangle 6"/>
          <p:cNvSpPr/>
          <p:nvPr/>
        </p:nvSpPr>
        <p:spPr>
          <a:xfrm>
            <a:off x="539552" y="2060848"/>
            <a:ext cx="835292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dirty="0" smtClean="0"/>
              <a:t>Za </a:t>
            </a:r>
            <a:r>
              <a:rPr lang="en-GB" sz="2800" dirty="0" err="1" smtClean="0"/>
              <a:t>jedan</a:t>
            </a:r>
            <a:r>
              <a:rPr lang="en-GB" sz="2800" dirty="0" smtClean="0"/>
              <a:t> </a:t>
            </a:r>
            <a:r>
              <a:rPr lang="en-GB" sz="2800" dirty="0" err="1" smtClean="0"/>
              <a:t>rezultat</a:t>
            </a:r>
            <a:r>
              <a:rPr lang="en-GB" sz="2800" dirty="0" smtClean="0"/>
              <a:t> </a:t>
            </a:r>
            <a:r>
              <a:rPr lang="en-GB" sz="2800" dirty="0" err="1" smtClean="0"/>
              <a:t>koji</a:t>
            </a:r>
            <a:r>
              <a:rPr lang="en-GB" sz="2800" dirty="0" smtClean="0"/>
              <a:t> </a:t>
            </a:r>
            <a:r>
              <a:rPr lang="en-GB" sz="2800" dirty="0" err="1" smtClean="0"/>
              <a:t>ste</a:t>
            </a:r>
            <a:r>
              <a:rPr lang="en-GB" sz="2800" dirty="0" smtClean="0"/>
              <a:t> </a:t>
            </a:r>
            <a:r>
              <a:rPr lang="en-GB" sz="2800" dirty="0" err="1" smtClean="0"/>
              <a:t>definirali</a:t>
            </a:r>
            <a:r>
              <a:rPr lang="hr-HR" sz="2800" dirty="0" smtClean="0"/>
              <a:t>, odredite:</a:t>
            </a:r>
          </a:p>
          <a:p>
            <a:endParaRPr lang="hr-HR" sz="2800" dirty="0" smtClean="0"/>
          </a:p>
          <a:p>
            <a:pPr lvl="1">
              <a:buFont typeface="Arial" pitchFamily="34" charset="0"/>
              <a:buChar char="•"/>
            </a:pPr>
            <a:r>
              <a:rPr lang="hr-HR" sz="2800" dirty="0" smtClean="0"/>
              <a:t>  Glavne aktivnosti</a:t>
            </a:r>
          </a:p>
          <a:p>
            <a:pPr lvl="1">
              <a:buFont typeface="Arial" pitchFamily="34" charset="0"/>
              <a:buChar char="•"/>
            </a:pPr>
            <a:r>
              <a:rPr lang="hr-HR" sz="2800" dirty="0" smtClean="0"/>
              <a:t>   Podaktivnosti</a:t>
            </a:r>
          </a:p>
          <a:p>
            <a:pPr lvl="1">
              <a:buFont typeface="Arial" pitchFamily="34" charset="0"/>
              <a:buChar char="•"/>
            </a:pPr>
            <a:r>
              <a:rPr lang="hr-HR" sz="2800" dirty="0" smtClean="0"/>
              <a:t>   Akcijski plan</a:t>
            </a:r>
          </a:p>
          <a:p>
            <a:pPr lvl="1">
              <a:buFont typeface="Arial" pitchFamily="34" charset="0"/>
              <a:buChar char="•"/>
            </a:pPr>
            <a:endParaRPr lang="hr-HR" sz="2800" dirty="0" smtClean="0"/>
          </a:p>
          <a:p>
            <a:pPr lvl="1">
              <a:buFont typeface="Arial" pitchFamily="34" charset="0"/>
              <a:buChar char="•"/>
            </a:pPr>
            <a:endParaRPr lang="hr-HR" sz="2800" dirty="0" smtClean="0"/>
          </a:p>
          <a:p>
            <a:pPr lvl="1">
              <a:buFont typeface="Arial" pitchFamily="34" charset="0"/>
              <a:buChar char="•"/>
            </a:pPr>
            <a:endParaRPr lang="hr-HR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80728"/>
            <a:ext cx="7772400" cy="936104"/>
          </a:xfrm>
        </p:spPr>
        <p:txBody>
          <a:bodyPr>
            <a:normAutofit/>
          </a:bodyPr>
          <a:lstStyle/>
          <a:p>
            <a:pPr algn="ctr"/>
            <a:r>
              <a:rPr lang="hr-HR" dirty="0" smtClean="0">
                <a:solidFill>
                  <a:schemeClr val="tx1"/>
                </a:solidFill>
              </a:rPr>
              <a:t> CILJ</a:t>
            </a:r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1988840"/>
            <a:ext cx="8280920" cy="4248472"/>
          </a:xfrm>
        </p:spPr>
        <p:txBody>
          <a:bodyPr>
            <a:normAutofit/>
          </a:bodyPr>
          <a:lstStyle/>
          <a:p>
            <a:pPr algn="l"/>
            <a:r>
              <a:rPr lang="en-GB" altLang="en-US" sz="2000" b="1" dirty="0" err="1" smtClean="0"/>
              <a:t>Obrazac</a:t>
            </a:r>
            <a:r>
              <a:rPr lang="en-GB" altLang="en-US" sz="2000" b="1" dirty="0" smtClean="0"/>
              <a:t> A</a:t>
            </a:r>
          </a:p>
          <a:p>
            <a:pPr algn="l"/>
            <a:r>
              <a:rPr lang="hr-HR" altLang="en-US" sz="2000" dirty="0" smtClean="0"/>
              <a:t>Navedite vlastite operativne, odnosno tehničke i upravljačke kapacitete za provođenje projekta (iskustvo, prethodno provedene projekte, broj zaposlenih, kvalifikacije, stručnost u području kojim se bavi projekt, opremu i logistiku) </a:t>
            </a:r>
          </a:p>
          <a:p>
            <a:pPr algn="l"/>
            <a:r>
              <a:rPr lang="hr-HR" altLang="en-US" sz="2000" dirty="0" smtClean="0"/>
              <a:t>Objasnite na koji ćete način osigurati dostatne upravljačke resurse za upravljanje projektom</a:t>
            </a:r>
          </a:p>
          <a:p>
            <a:pPr algn="l"/>
            <a:r>
              <a:rPr lang="hr-HR" altLang="en-US" sz="2000" dirty="0" smtClean="0"/>
              <a:t>Obrazložite odabir partnera te dodanu vrijednost njihovog uključivanja u projekt, potkrijepljeno informacijama o planiranoj podjeli zadataka i odgovornosti između partnera</a:t>
            </a:r>
            <a:endParaRPr lang="en-GB" altLang="en-US" sz="2000" dirty="0" smtClean="0"/>
          </a:p>
          <a:p>
            <a:pPr algn="l"/>
            <a:r>
              <a:rPr lang="en-GB" altLang="en-US" sz="2000" b="1" dirty="0" err="1" smtClean="0"/>
              <a:t>Obrazac</a:t>
            </a:r>
            <a:r>
              <a:rPr lang="en-GB" altLang="en-US" sz="2000" b="1" dirty="0" smtClean="0"/>
              <a:t> B</a:t>
            </a:r>
            <a:r>
              <a:rPr lang="en-GB" altLang="en-US" sz="2000" dirty="0" smtClean="0"/>
              <a:t>: </a:t>
            </a:r>
            <a:r>
              <a:rPr lang="en-GB" altLang="en-US" sz="2000" dirty="0" err="1" smtClean="0"/>
              <a:t>tablični</a:t>
            </a:r>
            <a:r>
              <a:rPr lang="en-GB" altLang="en-US" sz="2000" dirty="0" smtClean="0"/>
              <a:t> </a:t>
            </a:r>
            <a:r>
              <a:rPr lang="en-GB" altLang="en-US" sz="2000" dirty="0" err="1" smtClean="0"/>
              <a:t>prikaz</a:t>
            </a:r>
            <a:r>
              <a:rPr lang="en-GB" altLang="en-US" sz="2000" dirty="0" smtClean="0"/>
              <a:t> </a:t>
            </a:r>
            <a:r>
              <a:rPr lang="en-GB" altLang="en-US" sz="2000" dirty="0" err="1" smtClean="0"/>
              <a:t>provedenih</a:t>
            </a:r>
            <a:r>
              <a:rPr lang="en-GB" altLang="en-US" sz="2000" dirty="0" smtClean="0"/>
              <a:t> </a:t>
            </a:r>
            <a:r>
              <a:rPr lang="en-GB" altLang="en-US" sz="2000" dirty="0" err="1" smtClean="0"/>
              <a:t>projekata</a:t>
            </a:r>
            <a:endParaRPr lang="hr-HR" altLang="en-US" sz="2000" dirty="0" smtClean="0"/>
          </a:p>
          <a:p>
            <a:pPr algn="l"/>
            <a:endParaRPr lang="hr-HR" altLang="en-US" sz="2000" dirty="0" smtClean="0"/>
          </a:p>
          <a:p>
            <a:pPr algn="ctr"/>
            <a:endParaRPr lang="hr-HR" altLang="en-US" sz="1600" dirty="0" smtClean="0"/>
          </a:p>
          <a:p>
            <a:pPr algn="ctr"/>
            <a:endParaRPr lang="hr-HR" altLang="en-US" sz="16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395536" y="2060848"/>
            <a:ext cx="828092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176213"/>
            <a:r>
              <a:rPr lang="hr-HR" sz="2800" b="1" dirty="0" smtClean="0"/>
              <a:t>  </a:t>
            </a:r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</p:txBody>
      </p:sp>
      <p:sp>
        <p:nvSpPr>
          <p:cNvPr id="6" name="Rectangle 5"/>
          <p:cNvSpPr/>
          <p:nvPr/>
        </p:nvSpPr>
        <p:spPr>
          <a:xfrm>
            <a:off x="683568" y="1997839"/>
            <a:ext cx="792088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80728"/>
            <a:ext cx="7772400" cy="936104"/>
          </a:xfrm>
        </p:spPr>
        <p:txBody>
          <a:bodyPr>
            <a:normAutofit/>
          </a:bodyPr>
          <a:lstStyle/>
          <a:p>
            <a:pPr algn="ctr"/>
            <a:r>
              <a:rPr lang="hr-HR" dirty="0" smtClean="0">
                <a:solidFill>
                  <a:schemeClr val="tx1"/>
                </a:solidFill>
              </a:rPr>
              <a:t> CILJ</a:t>
            </a:r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2708920"/>
            <a:ext cx="8280920" cy="3528392"/>
          </a:xfrm>
        </p:spPr>
        <p:txBody>
          <a:bodyPr>
            <a:normAutofit/>
          </a:bodyPr>
          <a:lstStyle/>
          <a:p>
            <a:pPr algn="l"/>
            <a:endParaRPr lang="hr-HR" sz="1500" dirty="0" smtClean="0">
              <a:latin typeface="Arial" pitchFamily="34" charset="0"/>
              <a:cs typeface="Arial" pitchFamily="34" charset="0"/>
            </a:endParaRPr>
          </a:p>
          <a:p>
            <a:pPr algn="l"/>
            <a:endParaRPr lang="hr-HR" sz="1400" dirty="0" smtClean="0">
              <a:ln>
                <a:solidFill>
                  <a:schemeClr val="tx1">
                    <a:lumMod val="85000"/>
                    <a:alpha val="49000"/>
                  </a:schemeClr>
                </a:solidFill>
              </a:ln>
              <a:latin typeface="Arial" pitchFamily="34" charset="0"/>
              <a:cs typeface="Arial" pitchFamily="34" charset="0"/>
            </a:endParaRPr>
          </a:p>
          <a:p>
            <a:pPr algn="l"/>
            <a:endParaRPr lang="hr-HR" sz="1400" dirty="0" smtClean="0">
              <a:ln>
                <a:solidFill>
                  <a:schemeClr val="tx1">
                    <a:lumMod val="85000"/>
                    <a:alpha val="49000"/>
                  </a:schemeClr>
                </a:solidFill>
              </a:ln>
              <a:latin typeface="Arial" pitchFamily="34" charset="0"/>
              <a:cs typeface="Arial" pitchFamily="34" charset="0"/>
            </a:endParaRPr>
          </a:p>
          <a:p>
            <a:pPr algn="l"/>
            <a:endParaRPr lang="hr-HR" sz="2800" dirty="0" smtClean="0">
              <a:ln>
                <a:solidFill>
                  <a:schemeClr val="tx1">
                    <a:lumMod val="85000"/>
                    <a:alpha val="49000"/>
                  </a:schemeClr>
                </a:solidFill>
              </a:ln>
              <a:latin typeface="Arial" pitchFamily="34" charset="0"/>
              <a:cs typeface="Arial" pitchFamily="34" charset="0"/>
            </a:endParaRPr>
          </a:p>
          <a:p>
            <a:pPr algn="l"/>
            <a:endParaRPr lang="hr-HR" sz="28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395536" y="2828836"/>
            <a:ext cx="828092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176213"/>
            <a:r>
              <a:rPr lang="hr-HR" sz="2800" b="1" dirty="0" smtClean="0"/>
              <a:t>  </a:t>
            </a:r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</p:txBody>
      </p:sp>
      <p:sp>
        <p:nvSpPr>
          <p:cNvPr id="6" name="Rectangle 5"/>
          <p:cNvSpPr/>
          <p:nvPr/>
        </p:nvSpPr>
        <p:spPr>
          <a:xfrm>
            <a:off x="683568" y="1997839"/>
            <a:ext cx="792088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</p:txBody>
      </p:sp>
      <p:sp>
        <p:nvSpPr>
          <p:cNvPr id="7" name="Rectangle 6"/>
          <p:cNvSpPr/>
          <p:nvPr/>
        </p:nvSpPr>
        <p:spPr>
          <a:xfrm>
            <a:off x="467544" y="1772815"/>
            <a:ext cx="8352928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000" dirty="0" smtClean="0"/>
              <a:t>Opišite na koji način će projekt imati dugotrajan učinak na ciljne skupine</a:t>
            </a:r>
            <a:r>
              <a:rPr lang="en-GB" sz="2000" dirty="0" smtClean="0"/>
              <a:t> (B </a:t>
            </a:r>
            <a:r>
              <a:rPr lang="en-GB" sz="2000" dirty="0" err="1" smtClean="0"/>
              <a:t>obrazac</a:t>
            </a:r>
            <a:r>
              <a:rPr lang="en-GB" sz="2000" dirty="0" smtClean="0"/>
              <a:t>) </a:t>
            </a:r>
            <a:br>
              <a:rPr lang="en-GB" sz="2000" dirty="0" smtClean="0"/>
            </a:br>
            <a:endParaRPr lang="en-GB" sz="2000" dirty="0" smtClean="0"/>
          </a:p>
          <a:p>
            <a:r>
              <a:rPr lang="en-GB" sz="2000" dirty="0" err="1" smtClean="0"/>
              <a:t>konkretne</a:t>
            </a:r>
            <a:r>
              <a:rPr lang="en-GB" sz="2000" dirty="0" smtClean="0"/>
              <a:t> </a:t>
            </a:r>
            <a:r>
              <a:rPr lang="en-GB" sz="2000" dirty="0" err="1" smtClean="0"/>
              <a:t>mjere</a:t>
            </a:r>
            <a:r>
              <a:rPr lang="en-GB" sz="2000" dirty="0" smtClean="0"/>
              <a:t> </a:t>
            </a:r>
            <a:r>
              <a:rPr lang="en-GB" sz="2000" dirty="0" err="1" smtClean="0"/>
              <a:t>putem</a:t>
            </a:r>
            <a:r>
              <a:rPr lang="en-GB" sz="2000" dirty="0" smtClean="0"/>
              <a:t> </a:t>
            </a:r>
            <a:r>
              <a:rPr lang="en-GB" sz="2000" dirty="0" err="1" smtClean="0"/>
              <a:t>kojih</a:t>
            </a:r>
            <a:r>
              <a:rPr lang="en-GB" sz="2000" dirty="0" smtClean="0"/>
              <a:t> </a:t>
            </a:r>
            <a:r>
              <a:rPr lang="en-GB" sz="2000" dirty="0" err="1" smtClean="0"/>
              <a:t>će</a:t>
            </a:r>
            <a:r>
              <a:rPr lang="en-GB" sz="2000" dirty="0" smtClean="0"/>
              <a:t> se </a:t>
            </a:r>
            <a:r>
              <a:rPr lang="en-GB" sz="2000" dirty="0" err="1" smtClean="0"/>
              <a:t>osigurati</a:t>
            </a:r>
            <a:r>
              <a:rPr lang="en-GB" sz="2000" dirty="0" smtClean="0"/>
              <a:t> </a:t>
            </a:r>
            <a:r>
              <a:rPr lang="en-GB" sz="2000" dirty="0" err="1" smtClean="0"/>
              <a:t>održivost</a:t>
            </a:r>
            <a:r>
              <a:rPr lang="en-GB" sz="2000" dirty="0" smtClean="0"/>
              <a:t> </a:t>
            </a:r>
            <a:r>
              <a:rPr lang="en-GB" sz="2000" dirty="0" err="1" smtClean="0"/>
              <a:t>outputa</a:t>
            </a:r>
            <a:r>
              <a:rPr lang="en-GB" sz="2000" dirty="0" smtClean="0"/>
              <a:t> </a:t>
            </a:r>
            <a:r>
              <a:rPr lang="en-GB" sz="2000" dirty="0" err="1" smtClean="0"/>
              <a:t>i</a:t>
            </a:r>
            <a:r>
              <a:rPr lang="en-GB" sz="2000" dirty="0" smtClean="0"/>
              <a:t> </a:t>
            </a:r>
            <a:r>
              <a:rPr lang="en-GB" sz="2000" dirty="0" err="1" smtClean="0"/>
              <a:t>rezultata</a:t>
            </a:r>
            <a:r>
              <a:rPr lang="en-GB" sz="2000" dirty="0" smtClean="0"/>
              <a:t> </a:t>
            </a:r>
            <a:r>
              <a:rPr lang="en-GB" sz="2000" dirty="0" err="1" smtClean="0"/>
              <a:t>projekta</a:t>
            </a:r>
            <a:r>
              <a:rPr lang="en-GB" sz="2000" dirty="0" smtClean="0"/>
              <a:t>, </a:t>
            </a:r>
            <a:r>
              <a:rPr lang="en-GB" sz="2000" dirty="0" err="1" smtClean="0"/>
              <a:t>te</a:t>
            </a:r>
            <a:r>
              <a:rPr lang="en-GB" sz="2000" dirty="0" smtClean="0"/>
              <a:t> </a:t>
            </a:r>
            <a:r>
              <a:rPr lang="en-GB" sz="2000" dirty="0" err="1" smtClean="0"/>
              <a:t>kako</a:t>
            </a:r>
            <a:r>
              <a:rPr lang="en-GB" sz="2000" dirty="0" smtClean="0"/>
              <a:t> </a:t>
            </a:r>
            <a:r>
              <a:rPr lang="en-GB" sz="2000" dirty="0" err="1" smtClean="0"/>
              <a:t>će</a:t>
            </a:r>
            <a:r>
              <a:rPr lang="en-GB" sz="2000" dirty="0" smtClean="0"/>
              <a:t> se </a:t>
            </a:r>
            <a:r>
              <a:rPr lang="en-GB" sz="2000" dirty="0" err="1" smtClean="0"/>
              <a:t>oni</a:t>
            </a:r>
            <a:r>
              <a:rPr lang="en-GB" sz="2000" dirty="0" smtClean="0"/>
              <a:t> </a:t>
            </a:r>
            <a:r>
              <a:rPr lang="en-GB" sz="2000" dirty="0" err="1" smtClean="0"/>
              <a:t>koristiti</a:t>
            </a:r>
            <a:r>
              <a:rPr lang="en-GB" sz="2000" dirty="0" smtClean="0"/>
              <a:t> </a:t>
            </a:r>
            <a:r>
              <a:rPr lang="en-GB" sz="2000" dirty="0" err="1" smtClean="0"/>
              <a:t>nakon</a:t>
            </a:r>
            <a:r>
              <a:rPr lang="en-GB" sz="2000" dirty="0" smtClean="0"/>
              <a:t> </a:t>
            </a:r>
            <a:r>
              <a:rPr lang="en-GB" sz="2000" dirty="0" err="1" smtClean="0"/>
              <a:t>provedbe</a:t>
            </a:r>
            <a:r>
              <a:rPr lang="en-GB" sz="2000" dirty="0" smtClean="0"/>
              <a:t> </a:t>
            </a:r>
            <a:r>
              <a:rPr lang="en-GB" sz="2000" dirty="0" err="1" smtClean="0"/>
              <a:t>projekta</a:t>
            </a:r>
            <a:endParaRPr lang="en-GB" sz="2000" dirty="0" smtClean="0"/>
          </a:p>
          <a:p>
            <a:r>
              <a:rPr lang="en-GB" sz="2000" dirty="0" err="1" smtClean="0"/>
              <a:t>Npr</a:t>
            </a:r>
            <a:r>
              <a:rPr lang="en-GB" sz="2000" dirty="0" smtClean="0"/>
              <a:t>. </a:t>
            </a:r>
            <a:r>
              <a:rPr lang="en-GB" sz="2000" dirty="0" err="1" smtClean="0"/>
              <a:t>tko</a:t>
            </a:r>
            <a:r>
              <a:rPr lang="en-GB" sz="2000" dirty="0" smtClean="0"/>
              <a:t> </a:t>
            </a:r>
            <a:r>
              <a:rPr lang="en-GB" sz="2000" dirty="0" err="1" smtClean="0"/>
              <a:t>će</a:t>
            </a:r>
            <a:r>
              <a:rPr lang="en-GB" sz="2000" dirty="0" smtClean="0"/>
              <a:t> </a:t>
            </a:r>
            <a:r>
              <a:rPr lang="en-GB" sz="2000" dirty="0" err="1" smtClean="0"/>
              <a:t>i</a:t>
            </a:r>
            <a:r>
              <a:rPr lang="en-GB" sz="2000" dirty="0" smtClean="0"/>
              <a:t> </a:t>
            </a:r>
            <a:r>
              <a:rPr lang="en-GB" sz="2000" dirty="0" err="1" smtClean="0"/>
              <a:t>kojim</a:t>
            </a:r>
            <a:r>
              <a:rPr lang="en-GB" sz="2000" dirty="0" smtClean="0"/>
              <a:t> </a:t>
            </a:r>
            <a:r>
              <a:rPr lang="en-GB" sz="2000" dirty="0" err="1" smtClean="0"/>
              <a:t>sredstvima</a:t>
            </a:r>
            <a:r>
              <a:rPr lang="en-GB" sz="2000" dirty="0" smtClean="0"/>
              <a:t> </a:t>
            </a:r>
            <a:r>
              <a:rPr lang="en-GB" sz="2000" dirty="0" err="1" smtClean="0"/>
              <a:t>platiti</a:t>
            </a:r>
            <a:r>
              <a:rPr lang="en-GB" sz="2000" dirty="0" smtClean="0"/>
              <a:t> </a:t>
            </a:r>
            <a:r>
              <a:rPr lang="en-GB" sz="2000" dirty="0" err="1" smtClean="0"/>
              <a:t>operativne</a:t>
            </a:r>
            <a:r>
              <a:rPr lang="en-GB" sz="2000" dirty="0" smtClean="0"/>
              <a:t> </a:t>
            </a:r>
            <a:r>
              <a:rPr lang="en-GB" sz="2000" dirty="0" err="1" smtClean="0"/>
              <a:t>troškove</a:t>
            </a:r>
            <a:r>
              <a:rPr lang="en-GB" sz="2000" dirty="0" smtClean="0"/>
              <a:t> </a:t>
            </a:r>
            <a:r>
              <a:rPr lang="en-GB" sz="2000" dirty="0" err="1" smtClean="0"/>
              <a:t>nove</a:t>
            </a:r>
            <a:r>
              <a:rPr lang="en-GB" sz="2000" dirty="0" smtClean="0"/>
              <a:t> </a:t>
            </a:r>
            <a:r>
              <a:rPr lang="en-GB" sz="2000" dirty="0" err="1" smtClean="0"/>
              <a:t>infrastrukture</a:t>
            </a:r>
            <a:r>
              <a:rPr lang="en-GB" sz="2000" dirty="0" smtClean="0"/>
              <a:t>, </a:t>
            </a:r>
            <a:endParaRPr lang="hr-HR" sz="2000" dirty="0" smtClean="0"/>
          </a:p>
          <a:p>
            <a:r>
              <a:rPr lang="en-GB" sz="2000" dirty="0" err="1" smtClean="0"/>
              <a:t>tko</a:t>
            </a:r>
            <a:r>
              <a:rPr lang="en-GB" sz="2000" dirty="0" smtClean="0"/>
              <a:t> </a:t>
            </a:r>
            <a:r>
              <a:rPr lang="en-GB" sz="2000" dirty="0" err="1" smtClean="0"/>
              <a:t>će</a:t>
            </a:r>
            <a:r>
              <a:rPr lang="en-GB" sz="2000" dirty="0" smtClean="0"/>
              <a:t> </a:t>
            </a:r>
            <a:r>
              <a:rPr lang="en-GB" sz="2000" dirty="0" err="1" smtClean="0"/>
              <a:t>biti</a:t>
            </a:r>
            <a:r>
              <a:rPr lang="en-GB" sz="2000" dirty="0" smtClean="0"/>
              <a:t> </a:t>
            </a:r>
            <a:r>
              <a:rPr lang="en-GB" sz="2000" dirty="0" err="1" smtClean="0"/>
              <a:t>odgovoran</a:t>
            </a:r>
            <a:r>
              <a:rPr lang="en-GB" sz="2000" dirty="0" smtClean="0"/>
              <a:t> </a:t>
            </a:r>
            <a:r>
              <a:rPr lang="en-GB" sz="2000" dirty="0" err="1" smtClean="0"/>
              <a:t>za</a:t>
            </a:r>
            <a:r>
              <a:rPr lang="en-GB" sz="2000" dirty="0" smtClean="0"/>
              <a:t> </a:t>
            </a:r>
            <a:r>
              <a:rPr lang="en-GB" sz="2000" dirty="0" err="1" smtClean="0"/>
              <a:t>prikladnu</a:t>
            </a:r>
            <a:r>
              <a:rPr lang="en-GB" sz="2000" dirty="0" smtClean="0"/>
              <a:t> </a:t>
            </a:r>
            <a:r>
              <a:rPr lang="en-GB" sz="2000" dirty="0" err="1" smtClean="0"/>
              <a:t>uporabu</a:t>
            </a:r>
            <a:r>
              <a:rPr lang="en-GB" sz="2000" dirty="0" smtClean="0"/>
              <a:t> </a:t>
            </a:r>
            <a:r>
              <a:rPr lang="en-GB" sz="2000" dirty="0" err="1" smtClean="0"/>
              <a:t>infrastrukture</a:t>
            </a:r>
            <a:r>
              <a:rPr lang="en-GB" sz="2000" dirty="0" smtClean="0"/>
              <a:t>, </a:t>
            </a:r>
            <a:endParaRPr lang="hr-HR" sz="2000" dirty="0" smtClean="0"/>
          </a:p>
          <a:p>
            <a:r>
              <a:rPr lang="en-GB" sz="2000" dirty="0" err="1" smtClean="0"/>
              <a:t>tko</a:t>
            </a:r>
            <a:r>
              <a:rPr lang="en-GB" sz="2000" dirty="0" smtClean="0"/>
              <a:t> </a:t>
            </a:r>
            <a:r>
              <a:rPr lang="en-GB" sz="2000" dirty="0" err="1" smtClean="0"/>
              <a:t>će</a:t>
            </a:r>
            <a:r>
              <a:rPr lang="en-GB" sz="2000" dirty="0" smtClean="0"/>
              <a:t> </a:t>
            </a:r>
            <a:r>
              <a:rPr lang="en-GB" sz="2000" dirty="0" err="1" smtClean="0"/>
              <a:t>osigurati</a:t>
            </a:r>
            <a:r>
              <a:rPr lang="en-GB" sz="2000" dirty="0" smtClean="0"/>
              <a:t> </a:t>
            </a:r>
            <a:r>
              <a:rPr lang="en-GB" sz="2000" dirty="0" err="1" smtClean="0"/>
              <a:t>odgovarajući</a:t>
            </a:r>
            <a:r>
              <a:rPr lang="en-GB" sz="2000" dirty="0" smtClean="0"/>
              <a:t> </a:t>
            </a:r>
            <a:r>
              <a:rPr lang="en-GB" sz="2000" dirty="0" err="1" smtClean="0"/>
              <a:t>broj</a:t>
            </a:r>
            <a:r>
              <a:rPr lang="en-GB" sz="2000" dirty="0" smtClean="0"/>
              <a:t> </a:t>
            </a:r>
            <a:r>
              <a:rPr lang="en-GB" sz="2000" dirty="0" err="1" smtClean="0"/>
              <a:t>osoblja</a:t>
            </a:r>
            <a:r>
              <a:rPr lang="en-GB" sz="2000" dirty="0" smtClean="0"/>
              <a:t> </a:t>
            </a:r>
            <a:r>
              <a:rPr lang="en-GB" sz="2000" dirty="0" err="1" smtClean="0"/>
              <a:t>za</a:t>
            </a:r>
            <a:r>
              <a:rPr lang="en-GB" sz="2000" dirty="0" smtClean="0"/>
              <a:t> </a:t>
            </a:r>
            <a:r>
              <a:rPr lang="en-GB" sz="2000" dirty="0" err="1" smtClean="0"/>
              <a:t>upravljanje</a:t>
            </a:r>
            <a:r>
              <a:rPr lang="en-GB" sz="2000" dirty="0" smtClean="0"/>
              <a:t> </a:t>
            </a:r>
            <a:r>
              <a:rPr lang="en-GB" sz="2000" dirty="0" err="1" smtClean="0"/>
              <a:t>objektom</a:t>
            </a:r>
            <a:r>
              <a:rPr lang="en-GB" sz="2000" dirty="0" smtClean="0"/>
              <a:t>/</a:t>
            </a:r>
            <a:r>
              <a:rPr lang="en-GB" sz="2000" dirty="0" err="1" smtClean="0"/>
              <a:t>opremom</a:t>
            </a:r>
            <a:r>
              <a:rPr lang="en-GB" sz="2000" dirty="0" smtClean="0"/>
              <a:t>, </a:t>
            </a:r>
            <a:r>
              <a:rPr lang="en-GB" sz="2000" dirty="0" err="1" smtClean="0"/>
              <a:t>kako</a:t>
            </a:r>
            <a:r>
              <a:rPr lang="en-GB" sz="2000" dirty="0" smtClean="0"/>
              <a:t> </a:t>
            </a:r>
            <a:r>
              <a:rPr lang="en-GB" sz="2000" dirty="0" err="1" smtClean="0"/>
              <a:t>će</a:t>
            </a:r>
            <a:r>
              <a:rPr lang="en-GB" sz="2000" dirty="0" smtClean="0"/>
              <a:t> se </a:t>
            </a:r>
            <a:r>
              <a:rPr lang="en-GB" sz="2000" dirty="0" err="1" smtClean="0"/>
              <a:t>stečeno</a:t>
            </a:r>
            <a:r>
              <a:rPr lang="en-GB" sz="2000" dirty="0" smtClean="0"/>
              <a:t> </a:t>
            </a:r>
            <a:r>
              <a:rPr lang="en-GB" sz="2000" dirty="0" err="1" smtClean="0"/>
              <a:t>znanje</a:t>
            </a:r>
            <a:r>
              <a:rPr lang="en-GB" sz="2000" dirty="0" smtClean="0"/>
              <a:t> </a:t>
            </a:r>
            <a:r>
              <a:rPr lang="en-GB" sz="2000" dirty="0" err="1" smtClean="0"/>
              <a:t>osoba</a:t>
            </a:r>
            <a:r>
              <a:rPr lang="en-GB" sz="2000" dirty="0" smtClean="0"/>
              <a:t> </a:t>
            </a:r>
            <a:r>
              <a:rPr lang="en-GB" sz="2000" dirty="0" err="1" smtClean="0"/>
              <a:t>koje</a:t>
            </a:r>
            <a:r>
              <a:rPr lang="en-GB" sz="2000" dirty="0" smtClean="0"/>
              <a:t> </a:t>
            </a:r>
            <a:r>
              <a:rPr lang="en-GB" sz="2000" dirty="0" err="1" smtClean="0"/>
              <a:t>su</a:t>
            </a:r>
            <a:r>
              <a:rPr lang="en-GB" sz="2000" dirty="0" smtClean="0"/>
              <a:t> </a:t>
            </a:r>
            <a:r>
              <a:rPr lang="en-GB" sz="2000" dirty="0" err="1" smtClean="0"/>
              <a:t>sudjelovale</a:t>
            </a:r>
            <a:r>
              <a:rPr lang="en-GB" sz="2000" dirty="0" smtClean="0"/>
              <a:t> </a:t>
            </a:r>
            <a:r>
              <a:rPr lang="en-GB" sz="2000" dirty="0" err="1" smtClean="0"/>
              <a:t>uprojektu</a:t>
            </a:r>
            <a:r>
              <a:rPr lang="en-GB" sz="2000" dirty="0" smtClean="0"/>
              <a:t> </a:t>
            </a:r>
            <a:r>
              <a:rPr lang="en-GB" sz="2000" dirty="0" err="1" smtClean="0"/>
              <a:t>primjenjivati</a:t>
            </a:r>
            <a:r>
              <a:rPr lang="en-GB" sz="2000" dirty="0" smtClean="0"/>
              <a:t> u </a:t>
            </a:r>
            <a:r>
              <a:rPr lang="en-GB" sz="2000" dirty="0" err="1" smtClean="0"/>
              <a:t>daljnjim</a:t>
            </a:r>
            <a:r>
              <a:rPr lang="en-GB" sz="2000" dirty="0" smtClean="0"/>
              <a:t> </a:t>
            </a:r>
            <a:r>
              <a:rPr lang="en-GB" sz="2000" dirty="0" err="1" smtClean="0"/>
              <a:t>aktivnostima</a:t>
            </a:r>
            <a:r>
              <a:rPr lang="en-GB" sz="2000" dirty="0" smtClean="0"/>
              <a:t> </a:t>
            </a:r>
            <a:r>
              <a:rPr lang="en-GB" sz="2000" dirty="0" err="1" smtClean="0"/>
              <a:t>organizacije</a:t>
            </a:r>
            <a:r>
              <a:rPr lang="en-GB" sz="2000" dirty="0" smtClean="0"/>
              <a:t> </a:t>
            </a:r>
            <a:r>
              <a:rPr lang="en-GB" sz="2000" dirty="0" err="1" smtClean="0"/>
              <a:t>prijavitelja</a:t>
            </a:r>
            <a:r>
              <a:rPr lang="en-GB" sz="2000" dirty="0" smtClean="0"/>
              <a:t>/</a:t>
            </a:r>
            <a:r>
              <a:rPr lang="en-GB" sz="2000" dirty="0" err="1" smtClean="0"/>
              <a:t>partnera</a:t>
            </a:r>
            <a:r>
              <a:rPr lang="en-GB" sz="2000" dirty="0" smtClean="0"/>
              <a:t>?</a:t>
            </a:r>
          </a:p>
          <a:p>
            <a:r>
              <a:rPr lang="en-GB" sz="2000" dirty="0" smtClean="0"/>
              <a:t>je </a:t>
            </a:r>
            <a:r>
              <a:rPr lang="en-GB" sz="2000" dirty="0" err="1" smtClean="0"/>
              <a:t>li</a:t>
            </a:r>
            <a:r>
              <a:rPr lang="en-GB" sz="2000" dirty="0" smtClean="0"/>
              <a:t> </a:t>
            </a:r>
            <a:r>
              <a:rPr lang="en-GB" sz="2000" dirty="0" err="1" smtClean="0"/>
              <a:t>moguć</a:t>
            </a:r>
            <a:r>
              <a:rPr lang="en-GB" sz="2000" dirty="0" smtClean="0"/>
              <a:t> </a:t>
            </a:r>
            <a:r>
              <a:rPr lang="en-GB" sz="2000" dirty="0" err="1" smtClean="0"/>
              <a:t>prijenos</a:t>
            </a:r>
            <a:r>
              <a:rPr lang="en-GB" sz="2000" dirty="0" smtClean="0"/>
              <a:t> </a:t>
            </a:r>
            <a:r>
              <a:rPr lang="en-GB" sz="2000" dirty="0" err="1" smtClean="0"/>
              <a:t>rezultata</a:t>
            </a:r>
            <a:r>
              <a:rPr lang="en-GB" sz="2000" dirty="0" smtClean="0"/>
              <a:t> </a:t>
            </a:r>
            <a:r>
              <a:rPr lang="en-GB" sz="2000" dirty="0" err="1" smtClean="0"/>
              <a:t>i</a:t>
            </a:r>
            <a:r>
              <a:rPr lang="en-GB" sz="2000" dirty="0" smtClean="0"/>
              <a:t>/</a:t>
            </a:r>
            <a:r>
              <a:rPr lang="en-GB" sz="2000" dirty="0" err="1" smtClean="0"/>
              <a:t>ili</a:t>
            </a:r>
            <a:r>
              <a:rPr lang="en-GB" sz="2000" dirty="0" smtClean="0"/>
              <a:t> </a:t>
            </a:r>
            <a:r>
              <a:rPr lang="en-GB" sz="2000" dirty="0" err="1" smtClean="0"/>
              <a:t>izlaznih</a:t>
            </a:r>
            <a:r>
              <a:rPr lang="en-GB" sz="2000" dirty="0" smtClean="0"/>
              <a:t> </a:t>
            </a:r>
            <a:r>
              <a:rPr lang="en-GB" sz="2000" dirty="0" err="1" smtClean="0"/>
              <a:t>komponenti</a:t>
            </a:r>
            <a:r>
              <a:rPr lang="en-GB" sz="2000" dirty="0" smtClean="0"/>
              <a:t> (</a:t>
            </a:r>
            <a:r>
              <a:rPr lang="en-GB" sz="2000" dirty="0" err="1" smtClean="0"/>
              <a:t>outputa</a:t>
            </a:r>
            <a:r>
              <a:rPr lang="en-GB" sz="2000" dirty="0" smtClean="0"/>
              <a:t>) </a:t>
            </a:r>
            <a:r>
              <a:rPr lang="en-GB" sz="2000" dirty="0" err="1" smtClean="0"/>
              <a:t>projekta</a:t>
            </a:r>
            <a:r>
              <a:rPr lang="en-GB" sz="2000" dirty="0" smtClean="0"/>
              <a:t> </a:t>
            </a:r>
            <a:r>
              <a:rPr lang="en-GB" sz="2000" dirty="0" err="1" smtClean="0"/>
              <a:t>na</a:t>
            </a:r>
            <a:r>
              <a:rPr lang="en-GB" sz="2000" dirty="0" smtClean="0"/>
              <a:t> </a:t>
            </a:r>
            <a:r>
              <a:rPr lang="en-GB" sz="2000" dirty="0" err="1" smtClean="0"/>
              <a:t>drugu</a:t>
            </a:r>
            <a:r>
              <a:rPr lang="en-GB" sz="2000" dirty="0" smtClean="0"/>
              <a:t> </a:t>
            </a:r>
            <a:r>
              <a:rPr lang="en-GB" sz="2000" dirty="0" err="1" smtClean="0"/>
              <a:t>organizaciju</a:t>
            </a:r>
            <a:r>
              <a:rPr lang="en-GB" sz="2000" dirty="0" smtClean="0"/>
              <a:t>/</a:t>
            </a:r>
            <a:r>
              <a:rPr lang="en-GB" sz="2000" dirty="0" err="1" smtClean="0"/>
              <a:t>županiju</a:t>
            </a:r>
            <a:r>
              <a:rPr lang="en-GB" sz="2000" dirty="0" smtClean="0"/>
              <a:t>/</a:t>
            </a:r>
            <a:r>
              <a:rPr lang="en-GB" sz="2000" dirty="0" err="1" smtClean="0"/>
              <a:t>državu</a:t>
            </a:r>
            <a:endParaRPr lang="hr-HR" sz="2000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68760"/>
            <a:ext cx="7772400" cy="936104"/>
          </a:xfrm>
        </p:spPr>
        <p:txBody>
          <a:bodyPr>
            <a:normAutofit/>
          </a:bodyPr>
          <a:lstStyle/>
          <a:p>
            <a:pPr algn="ctr"/>
            <a:r>
              <a:rPr lang="hr-HR" dirty="0" smtClean="0">
                <a:solidFill>
                  <a:schemeClr val="tx1"/>
                </a:solidFill>
              </a:rPr>
              <a:t> </a:t>
            </a:r>
            <a:r>
              <a:rPr lang="hr-HR" sz="5400" dirty="0" smtClean="0">
                <a:solidFill>
                  <a:schemeClr val="tx1"/>
                </a:solidFill>
              </a:rPr>
              <a:t>PROBLEM</a:t>
            </a:r>
            <a:endParaRPr lang="hr-HR" sz="54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2132856"/>
            <a:ext cx="8280920" cy="3960440"/>
          </a:xfrm>
        </p:spPr>
        <p:txBody>
          <a:bodyPr>
            <a:normAutofit lnSpcReduction="10000"/>
          </a:bodyPr>
          <a:lstStyle/>
          <a:p>
            <a:pPr algn="l"/>
            <a:endParaRPr lang="hr-HR" sz="1500" dirty="0" smtClean="0">
              <a:latin typeface="Arial" pitchFamily="34" charset="0"/>
              <a:cs typeface="Arial" pitchFamily="34" charset="0"/>
            </a:endParaRPr>
          </a:p>
          <a:p>
            <a:pPr algn="l"/>
            <a:endParaRPr lang="hr-HR" sz="1400" dirty="0" smtClean="0">
              <a:ln>
                <a:solidFill>
                  <a:schemeClr val="tx1">
                    <a:lumMod val="85000"/>
                    <a:alpha val="49000"/>
                  </a:schemeClr>
                </a:solidFill>
              </a:ln>
              <a:latin typeface="Arial" pitchFamily="34" charset="0"/>
              <a:cs typeface="Arial" pitchFamily="34" charset="0"/>
            </a:endParaRPr>
          </a:p>
          <a:p>
            <a:pPr algn="l"/>
            <a:endParaRPr lang="hr-HR" sz="1400" dirty="0" smtClean="0">
              <a:ln>
                <a:solidFill>
                  <a:schemeClr val="tx1">
                    <a:lumMod val="85000"/>
                    <a:alpha val="49000"/>
                  </a:schemeClr>
                </a:solidFill>
              </a:ln>
              <a:latin typeface="Arial" pitchFamily="34" charset="0"/>
              <a:cs typeface="Arial" pitchFamily="34" charset="0"/>
            </a:endParaRPr>
          </a:p>
          <a:p>
            <a:pPr algn="ctr"/>
            <a:r>
              <a:rPr lang="hr-HR" sz="2800" b="1" i="1" dirty="0" smtClean="0"/>
              <a:t>Problem  </a:t>
            </a:r>
            <a:r>
              <a:rPr lang="hr-HR" sz="2800" dirty="0" smtClean="0"/>
              <a:t>koji projektom želimo riješiti</a:t>
            </a:r>
          </a:p>
          <a:p>
            <a:pPr algn="ctr"/>
            <a:endParaRPr lang="hr-HR" sz="2400" dirty="0" smtClean="0"/>
          </a:p>
          <a:p>
            <a:pPr algn="ctr"/>
            <a:endParaRPr lang="hr-HR" sz="2400" dirty="0" smtClean="0"/>
          </a:p>
          <a:p>
            <a:pPr algn="ctr"/>
            <a:r>
              <a:rPr lang="hr-HR" sz="2800" dirty="0" smtClean="0"/>
              <a:t>Analiza problema i dionika</a:t>
            </a:r>
            <a:endParaRPr lang="hr-HR" sz="2800" b="1" dirty="0" smtClean="0"/>
          </a:p>
          <a:p>
            <a:pPr algn="ctr"/>
            <a:endParaRPr lang="hr-HR" sz="2400" b="1" dirty="0" smtClean="0"/>
          </a:p>
          <a:p>
            <a:pPr algn="ctr"/>
            <a:endParaRPr lang="hr-HR" sz="2400" b="1" dirty="0" smtClean="0"/>
          </a:p>
          <a:p>
            <a:pPr algn="ctr"/>
            <a:r>
              <a:rPr lang="hr-HR" sz="2800" b="1" dirty="0" smtClean="0"/>
              <a:t>ciljevi</a:t>
            </a:r>
            <a:endParaRPr lang="hr-HR" sz="2800" dirty="0" smtClean="0"/>
          </a:p>
          <a:p>
            <a:pPr algn="ctr"/>
            <a:endParaRPr lang="hr-HR" sz="2400" dirty="0" smtClean="0">
              <a:ln>
                <a:solidFill>
                  <a:schemeClr val="tx1">
                    <a:lumMod val="85000"/>
                    <a:alpha val="49000"/>
                  </a:schemeClr>
                </a:solidFill>
              </a:ln>
              <a:latin typeface="Arial" pitchFamily="34" charset="0"/>
              <a:cs typeface="Arial" pitchFamily="34" charset="0"/>
            </a:endParaRPr>
          </a:p>
          <a:p>
            <a:pPr algn="l"/>
            <a:endParaRPr lang="hr-HR" sz="2800" dirty="0" smtClean="0">
              <a:ln>
                <a:solidFill>
                  <a:schemeClr val="tx1">
                    <a:lumMod val="85000"/>
                    <a:alpha val="49000"/>
                  </a:schemeClr>
                </a:solidFill>
              </a:ln>
              <a:latin typeface="Arial" pitchFamily="34" charset="0"/>
              <a:cs typeface="Arial" pitchFamily="34" charset="0"/>
            </a:endParaRPr>
          </a:p>
          <a:p>
            <a:pPr algn="l"/>
            <a:endParaRPr lang="hr-HR" sz="2800" dirty="0" smtClean="0">
              <a:ln>
                <a:solidFill>
                  <a:schemeClr val="tx1">
                    <a:lumMod val="85000"/>
                    <a:alpha val="49000"/>
                  </a:schemeClr>
                </a:solidFill>
              </a:ln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80728"/>
            <a:ext cx="7772400" cy="936104"/>
          </a:xfrm>
        </p:spPr>
        <p:txBody>
          <a:bodyPr>
            <a:normAutofit/>
          </a:bodyPr>
          <a:lstStyle/>
          <a:p>
            <a:pPr algn="ctr"/>
            <a:r>
              <a:rPr lang="hr-HR" dirty="0" smtClean="0">
                <a:solidFill>
                  <a:schemeClr val="tx1"/>
                </a:solidFill>
              </a:rPr>
              <a:t> CILJ</a:t>
            </a:r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2708920"/>
            <a:ext cx="8280920" cy="3528392"/>
          </a:xfrm>
        </p:spPr>
        <p:txBody>
          <a:bodyPr>
            <a:normAutofit/>
          </a:bodyPr>
          <a:lstStyle/>
          <a:p>
            <a:pPr algn="l"/>
            <a:endParaRPr lang="hr-HR" sz="1500" dirty="0" smtClean="0">
              <a:latin typeface="Arial" pitchFamily="34" charset="0"/>
              <a:cs typeface="Arial" pitchFamily="34" charset="0"/>
            </a:endParaRPr>
          </a:p>
          <a:p>
            <a:pPr algn="l"/>
            <a:endParaRPr lang="hr-HR" sz="1400" dirty="0" smtClean="0">
              <a:ln>
                <a:solidFill>
                  <a:schemeClr val="tx1">
                    <a:lumMod val="85000"/>
                    <a:alpha val="49000"/>
                  </a:schemeClr>
                </a:solidFill>
              </a:ln>
              <a:latin typeface="Arial" pitchFamily="34" charset="0"/>
              <a:cs typeface="Arial" pitchFamily="34" charset="0"/>
            </a:endParaRPr>
          </a:p>
          <a:p>
            <a:pPr algn="l"/>
            <a:endParaRPr lang="hr-HR" sz="1400" dirty="0" smtClean="0">
              <a:ln>
                <a:solidFill>
                  <a:schemeClr val="tx1">
                    <a:lumMod val="85000"/>
                    <a:alpha val="49000"/>
                  </a:schemeClr>
                </a:solidFill>
              </a:ln>
              <a:latin typeface="Arial" pitchFamily="34" charset="0"/>
              <a:cs typeface="Arial" pitchFamily="34" charset="0"/>
            </a:endParaRPr>
          </a:p>
          <a:p>
            <a:pPr algn="l"/>
            <a:endParaRPr lang="hr-HR" sz="2800" dirty="0" smtClean="0">
              <a:ln>
                <a:solidFill>
                  <a:schemeClr val="tx1">
                    <a:lumMod val="85000"/>
                    <a:alpha val="49000"/>
                  </a:schemeClr>
                </a:solidFill>
              </a:ln>
              <a:latin typeface="Arial" pitchFamily="34" charset="0"/>
              <a:cs typeface="Arial" pitchFamily="34" charset="0"/>
            </a:endParaRPr>
          </a:p>
          <a:p>
            <a:pPr algn="l"/>
            <a:endParaRPr lang="hr-HR" sz="28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395536" y="2828836"/>
            <a:ext cx="828092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176213"/>
            <a:r>
              <a:rPr lang="hr-HR" sz="2800" b="1" dirty="0" smtClean="0"/>
              <a:t>  </a:t>
            </a:r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</p:txBody>
      </p:sp>
      <p:sp>
        <p:nvSpPr>
          <p:cNvPr id="6" name="Rectangle 5"/>
          <p:cNvSpPr/>
          <p:nvPr/>
        </p:nvSpPr>
        <p:spPr>
          <a:xfrm>
            <a:off x="683568" y="1997839"/>
            <a:ext cx="7920880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hr-HR" sz="2400" b="1" dirty="0" smtClean="0"/>
              <a:t>Financijska održivost - obavezna</a:t>
            </a:r>
          </a:p>
          <a:p>
            <a:pPr lvl="1">
              <a:defRPr/>
            </a:pPr>
            <a:r>
              <a:rPr lang="hr-HR" sz="2200" dirty="0" smtClean="0"/>
              <a:t>U projektu se navodi da će prijavitelj financijski podupirati nastavak projekta iz vlastitih izvora (u ovom slučaju obično izostaje objašnjenje kako može financijski podupirati projekt u budućnosti kad sada nema sredstava za njega i javlja se na EU fondove)</a:t>
            </a:r>
          </a:p>
          <a:p>
            <a:pPr lvl="1">
              <a:defRPr/>
            </a:pPr>
            <a:r>
              <a:rPr lang="hr-HR" sz="2200" dirty="0" smtClean="0"/>
              <a:t>U projektu se navodi da će se koristiti druga sredstva/ fondovi bez pojedinosti ili barem kratke identifikacije tih potencijalnih fondova</a:t>
            </a:r>
          </a:p>
          <a:p>
            <a:pPr lvl="1">
              <a:defRPr/>
            </a:pPr>
            <a:r>
              <a:rPr lang="hr-HR" sz="2200" dirty="0" smtClean="0"/>
              <a:t>Nema informacija o budućim financijskim resursima za nastavak projekta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80728"/>
            <a:ext cx="7772400" cy="936104"/>
          </a:xfrm>
        </p:spPr>
        <p:txBody>
          <a:bodyPr>
            <a:normAutofit/>
          </a:bodyPr>
          <a:lstStyle/>
          <a:p>
            <a:pPr algn="ctr"/>
            <a:r>
              <a:rPr lang="hr-HR" dirty="0" smtClean="0">
                <a:solidFill>
                  <a:schemeClr val="tx1"/>
                </a:solidFill>
              </a:rPr>
              <a:t> CILJ</a:t>
            </a:r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2060848"/>
            <a:ext cx="8280920" cy="4176464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hr-HR" sz="2400" b="1" dirty="0" smtClean="0"/>
              <a:t>Institucionalna održivost</a:t>
            </a:r>
          </a:p>
          <a:p>
            <a:pPr lvl="1" algn="l">
              <a:defRPr/>
            </a:pPr>
            <a:r>
              <a:rPr lang="hr-HR" sz="2800" dirty="0" smtClean="0"/>
              <a:t>Prijavitelj izjavljuje da će nastaviti koristiti ljudske potencijale koji su već angažirani i potencijalno osposobljeni tijekom projektnih aktivnosti, ali u stvari većinu aktivnosti su proveli vanjski angažirani ljudski resursi (iz partnerske ustanove ili angažirani samo za projekt), pa stoga nije vjerojatno da će prijavitelj postići institucionalnu održivost</a:t>
            </a:r>
          </a:p>
        </p:txBody>
      </p:sp>
      <p:sp>
        <p:nvSpPr>
          <p:cNvPr id="4" name="Rectangle 3"/>
          <p:cNvSpPr/>
          <p:nvPr/>
        </p:nvSpPr>
        <p:spPr>
          <a:xfrm>
            <a:off x="395536" y="2828836"/>
            <a:ext cx="828092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176213"/>
            <a:r>
              <a:rPr lang="hr-HR" sz="2800" b="1" dirty="0" smtClean="0"/>
              <a:t>  </a:t>
            </a:r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</p:txBody>
      </p:sp>
      <p:sp>
        <p:nvSpPr>
          <p:cNvPr id="6" name="Rectangle 5"/>
          <p:cNvSpPr/>
          <p:nvPr/>
        </p:nvSpPr>
        <p:spPr>
          <a:xfrm>
            <a:off x="683568" y="1997839"/>
            <a:ext cx="792088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80728"/>
            <a:ext cx="7772400" cy="936104"/>
          </a:xfrm>
        </p:spPr>
        <p:txBody>
          <a:bodyPr>
            <a:normAutofit/>
          </a:bodyPr>
          <a:lstStyle/>
          <a:p>
            <a:pPr algn="ctr"/>
            <a:r>
              <a:rPr lang="hr-HR" dirty="0" smtClean="0">
                <a:solidFill>
                  <a:schemeClr val="tx1"/>
                </a:solidFill>
              </a:rPr>
              <a:t> CILJ</a:t>
            </a:r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2708920"/>
            <a:ext cx="8280920" cy="3528392"/>
          </a:xfrm>
        </p:spPr>
        <p:txBody>
          <a:bodyPr>
            <a:normAutofit/>
          </a:bodyPr>
          <a:lstStyle/>
          <a:p>
            <a:pPr algn="l"/>
            <a:endParaRPr lang="hr-HR" sz="1500" dirty="0" smtClean="0">
              <a:latin typeface="Arial" pitchFamily="34" charset="0"/>
              <a:cs typeface="Arial" pitchFamily="34" charset="0"/>
            </a:endParaRPr>
          </a:p>
          <a:p>
            <a:pPr algn="l"/>
            <a:endParaRPr lang="hr-HR" sz="1400" dirty="0" smtClean="0">
              <a:ln>
                <a:solidFill>
                  <a:schemeClr val="tx1">
                    <a:lumMod val="85000"/>
                    <a:alpha val="49000"/>
                  </a:schemeClr>
                </a:solidFill>
              </a:ln>
              <a:latin typeface="Arial" pitchFamily="34" charset="0"/>
              <a:cs typeface="Arial" pitchFamily="34" charset="0"/>
            </a:endParaRPr>
          </a:p>
          <a:p>
            <a:pPr algn="l"/>
            <a:endParaRPr lang="hr-HR" sz="1400" dirty="0" smtClean="0">
              <a:ln>
                <a:solidFill>
                  <a:schemeClr val="tx1">
                    <a:lumMod val="85000"/>
                    <a:alpha val="49000"/>
                  </a:schemeClr>
                </a:solidFill>
              </a:ln>
              <a:latin typeface="Arial" pitchFamily="34" charset="0"/>
              <a:cs typeface="Arial" pitchFamily="34" charset="0"/>
            </a:endParaRPr>
          </a:p>
          <a:p>
            <a:pPr algn="l"/>
            <a:endParaRPr lang="hr-HR" sz="2800" dirty="0" smtClean="0">
              <a:ln>
                <a:solidFill>
                  <a:schemeClr val="tx1">
                    <a:lumMod val="85000"/>
                    <a:alpha val="49000"/>
                  </a:schemeClr>
                </a:solidFill>
              </a:ln>
              <a:latin typeface="Arial" pitchFamily="34" charset="0"/>
              <a:cs typeface="Arial" pitchFamily="34" charset="0"/>
            </a:endParaRPr>
          </a:p>
          <a:p>
            <a:pPr algn="l"/>
            <a:endParaRPr lang="hr-HR" sz="28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395536" y="2828836"/>
            <a:ext cx="828092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176213"/>
            <a:r>
              <a:rPr lang="hr-HR" sz="2800" b="1" dirty="0" smtClean="0"/>
              <a:t>  </a:t>
            </a:r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</p:txBody>
      </p:sp>
      <p:sp>
        <p:nvSpPr>
          <p:cNvPr id="6" name="Rectangle 5"/>
          <p:cNvSpPr/>
          <p:nvPr/>
        </p:nvSpPr>
        <p:spPr>
          <a:xfrm>
            <a:off x="683568" y="1997839"/>
            <a:ext cx="792088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</p:txBody>
      </p:sp>
      <p:sp>
        <p:nvSpPr>
          <p:cNvPr id="7" name="Rectangle 6"/>
          <p:cNvSpPr/>
          <p:nvPr/>
        </p:nvSpPr>
        <p:spPr>
          <a:xfrm>
            <a:off x="467544" y="1988840"/>
            <a:ext cx="828092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 smtClean="0"/>
              <a:t>Zaposlenici s novostečenim vještinama koje će nastaviti primjenjivati u sklopu redovnog posla</a:t>
            </a:r>
          </a:p>
          <a:p>
            <a:endParaRPr lang="hr-HR" sz="2400" dirty="0" smtClean="0"/>
          </a:p>
          <a:p>
            <a:r>
              <a:rPr lang="hr-HR" sz="2400" dirty="0" smtClean="0"/>
              <a:t>Trening trenera pa imamo resurse za daljnje osposobljavanje unutar organizacije</a:t>
            </a:r>
          </a:p>
          <a:p>
            <a:endParaRPr lang="hr-HR" sz="2400" dirty="0" smtClean="0"/>
          </a:p>
          <a:p>
            <a:r>
              <a:rPr lang="hr-HR" sz="2400" dirty="0" smtClean="0"/>
              <a:t>Sporazumi i ugovori o suradnji/ financiranju s drugim dionicima</a:t>
            </a:r>
          </a:p>
          <a:p>
            <a:endParaRPr lang="hr-HR" sz="2400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80728"/>
            <a:ext cx="7772400" cy="936104"/>
          </a:xfrm>
        </p:spPr>
        <p:txBody>
          <a:bodyPr>
            <a:normAutofit/>
          </a:bodyPr>
          <a:lstStyle/>
          <a:p>
            <a:pPr algn="ctr"/>
            <a:r>
              <a:rPr lang="hr-HR" dirty="0" smtClean="0">
                <a:solidFill>
                  <a:schemeClr val="tx1"/>
                </a:solidFill>
              </a:rPr>
              <a:t> CILJ</a:t>
            </a:r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2708920"/>
            <a:ext cx="8280920" cy="3528392"/>
          </a:xfrm>
        </p:spPr>
        <p:txBody>
          <a:bodyPr>
            <a:normAutofit/>
          </a:bodyPr>
          <a:lstStyle/>
          <a:p>
            <a:pPr algn="l"/>
            <a:endParaRPr lang="hr-HR" sz="1500" dirty="0" smtClean="0">
              <a:latin typeface="Arial" pitchFamily="34" charset="0"/>
              <a:cs typeface="Arial" pitchFamily="34" charset="0"/>
            </a:endParaRPr>
          </a:p>
          <a:p>
            <a:pPr algn="l"/>
            <a:endParaRPr lang="hr-HR" sz="1400" dirty="0" smtClean="0">
              <a:ln>
                <a:solidFill>
                  <a:schemeClr val="tx1">
                    <a:lumMod val="85000"/>
                    <a:alpha val="49000"/>
                  </a:schemeClr>
                </a:solidFill>
              </a:ln>
              <a:latin typeface="Arial" pitchFamily="34" charset="0"/>
              <a:cs typeface="Arial" pitchFamily="34" charset="0"/>
            </a:endParaRPr>
          </a:p>
          <a:p>
            <a:pPr algn="l"/>
            <a:endParaRPr lang="hr-HR" sz="1400" dirty="0" smtClean="0">
              <a:ln>
                <a:solidFill>
                  <a:schemeClr val="tx1">
                    <a:lumMod val="85000"/>
                    <a:alpha val="49000"/>
                  </a:schemeClr>
                </a:solidFill>
              </a:ln>
              <a:latin typeface="Arial" pitchFamily="34" charset="0"/>
              <a:cs typeface="Arial" pitchFamily="34" charset="0"/>
            </a:endParaRPr>
          </a:p>
          <a:p>
            <a:pPr algn="l"/>
            <a:endParaRPr lang="hr-HR" sz="2800" dirty="0" smtClean="0">
              <a:ln>
                <a:solidFill>
                  <a:schemeClr val="tx1">
                    <a:lumMod val="85000"/>
                    <a:alpha val="49000"/>
                  </a:schemeClr>
                </a:solidFill>
              </a:ln>
              <a:latin typeface="Arial" pitchFamily="34" charset="0"/>
              <a:cs typeface="Arial" pitchFamily="34" charset="0"/>
            </a:endParaRPr>
          </a:p>
          <a:p>
            <a:pPr algn="l"/>
            <a:endParaRPr lang="hr-HR" sz="28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395536" y="1988840"/>
            <a:ext cx="8280920" cy="45627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298450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hr-HR" sz="2400" b="1" dirty="0" smtClean="0">
                <a:solidFill>
                  <a:schemeClr val="tx1">
                    <a:lumMod val="9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Samo u obrascu A</a:t>
            </a:r>
          </a:p>
          <a:p>
            <a:pPr marL="342900" lvl="0" indent="-298450">
              <a:lnSpc>
                <a:spcPct val="80000"/>
              </a:lnSpc>
              <a:spcBef>
                <a:spcPts val="500"/>
              </a:spcBef>
              <a:buClr>
                <a:schemeClr val="dk1"/>
              </a:buClr>
              <a:buSzPct val="100000"/>
            </a:pPr>
            <a:r>
              <a:rPr lang="hr-HR" sz="2400" dirty="0" smtClean="0">
                <a:solidFill>
                  <a:schemeClr val="tx1">
                    <a:lumMod val="9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Proračun po elementima/ aktivnostima</a:t>
            </a:r>
          </a:p>
          <a:p>
            <a:pPr marL="342900" lvl="0" indent="-298450">
              <a:lnSpc>
                <a:spcPct val="80000"/>
              </a:lnSpc>
              <a:spcBef>
                <a:spcPts val="500"/>
              </a:spcBef>
              <a:buClr>
                <a:schemeClr val="dk1"/>
              </a:buClr>
              <a:buSzPct val="100000"/>
            </a:pPr>
            <a:endParaRPr lang="hr-HR" sz="2400" dirty="0" smtClean="0">
              <a:solidFill>
                <a:schemeClr val="tx1">
                  <a:lumMod val="9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298450">
              <a:lnSpc>
                <a:spcPct val="80000"/>
              </a:lnSpc>
              <a:spcBef>
                <a:spcPts val="500"/>
              </a:spcBef>
              <a:buClr>
                <a:schemeClr val="dk1"/>
              </a:buClr>
              <a:buSzPct val="100000"/>
            </a:pPr>
            <a:r>
              <a:rPr lang="hr-HR" sz="2400" dirty="0" smtClean="0">
                <a:solidFill>
                  <a:schemeClr val="tx1">
                    <a:lumMod val="9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Za svaki trošak:</a:t>
            </a:r>
          </a:p>
          <a:p>
            <a:pPr marL="822325" lvl="1" indent="-342900">
              <a:lnSpc>
                <a:spcPct val="80000"/>
              </a:lnSpc>
              <a:spcBef>
                <a:spcPts val="430"/>
              </a:spcBef>
              <a:buClr>
                <a:schemeClr val="dk1"/>
              </a:buClr>
              <a:buSzPct val="100000"/>
            </a:pPr>
            <a:r>
              <a:rPr lang="hr-HR" sz="2000" dirty="0" smtClean="0">
                <a:solidFill>
                  <a:schemeClr val="tx1">
                    <a:lumMod val="9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Naziv stavke</a:t>
            </a:r>
          </a:p>
          <a:p>
            <a:pPr marL="822325" lvl="1" indent="-342900">
              <a:lnSpc>
                <a:spcPct val="80000"/>
              </a:lnSpc>
              <a:spcBef>
                <a:spcPts val="430"/>
              </a:spcBef>
              <a:buClr>
                <a:schemeClr val="dk1"/>
              </a:buClr>
              <a:buSzPct val="100000"/>
            </a:pPr>
            <a:r>
              <a:rPr lang="hr-HR" sz="2000" dirty="0" smtClean="0">
                <a:solidFill>
                  <a:schemeClr val="tx1">
                    <a:lumMod val="9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Broj jedinica </a:t>
            </a:r>
          </a:p>
          <a:p>
            <a:pPr marL="822325" lvl="1" indent="-342900">
              <a:lnSpc>
                <a:spcPct val="80000"/>
              </a:lnSpc>
              <a:spcBef>
                <a:spcPts val="430"/>
              </a:spcBef>
              <a:buClr>
                <a:schemeClr val="dk1"/>
              </a:buClr>
              <a:buSzPct val="100000"/>
            </a:pPr>
            <a:r>
              <a:rPr lang="hr-HR" sz="2000" dirty="0" smtClean="0">
                <a:solidFill>
                  <a:schemeClr val="tx1">
                    <a:lumMod val="9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Naziv jedinice (mjesec, dan, ugovor, komad….)</a:t>
            </a:r>
          </a:p>
          <a:p>
            <a:pPr marL="822325" lvl="1" indent="-342900">
              <a:lnSpc>
                <a:spcPct val="80000"/>
              </a:lnSpc>
              <a:spcBef>
                <a:spcPts val="430"/>
              </a:spcBef>
              <a:buClr>
                <a:schemeClr val="dk1"/>
              </a:buClr>
              <a:buSzPct val="100000"/>
            </a:pPr>
            <a:r>
              <a:rPr lang="hr-HR" sz="2000" dirty="0" smtClean="0">
                <a:solidFill>
                  <a:schemeClr val="tx1">
                    <a:lumMod val="9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Iznos po jedinici u HRK</a:t>
            </a:r>
          </a:p>
          <a:p>
            <a:pPr marL="822325" lvl="1" indent="-342900">
              <a:lnSpc>
                <a:spcPct val="80000"/>
              </a:lnSpc>
              <a:spcBef>
                <a:spcPts val="430"/>
              </a:spcBef>
              <a:buClr>
                <a:schemeClr val="dk1"/>
              </a:buClr>
              <a:buSzPct val="100000"/>
            </a:pPr>
            <a:r>
              <a:rPr lang="hr-HR" sz="2000" dirty="0" smtClean="0">
                <a:solidFill>
                  <a:schemeClr val="tx1">
                    <a:lumMod val="9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Za opremu, namještaj, adaptacije – oznaka „drugi fond” (EFRR)</a:t>
            </a:r>
          </a:p>
          <a:p>
            <a:pPr marL="822325" lvl="1" indent="-342900">
              <a:lnSpc>
                <a:spcPct val="80000"/>
              </a:lnSpc>
              <a:spcBef>
                <a:spcPts val="430"/>
              </a:spcBef>
              <a:buClr>
                <a:schemeClr val="dk1"/>
              </a:buClr>
              <a:buSzPct val="100000"/>
            </a:pPr>
            <a:r>
              <a:rPr lang="hr-HR" sz="2000" dirty="0" smtClean="0">
                <a:solidFill>
                  <a:schemeClr val="tx1">
                    <a:lumMod val="9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Obrazloženje – za što je potrebno, kako smo došli do broja jedinica, kako smo došli do cijene (informacije s tržišta, mrežnih stranica, iznosi isplaćeni u okviru drugih</a:t>
            </a:r>
          </a:p>
          <a:p>
            <a:pPr marL="742950" lvl="1" indent="-263525">
              <a:lnSpc>
                <a:spcPct val="80000"/>
              </a:lnSpc>
              <a:spcBef>
                <a:spcPts val="430"/>
              </a:spcBef>
              <a:buClr>
                <a:schemeClr val="dk1"/>
              </a:buClr>
              <a:buSzPct val="100000"/>
              <a:buFont typeface="Arial"/>
              <a:buChar char="–"/>
            </a:pPr>
            <a:endParaRPr lang="hr-HR" dirty="0" smtClean="0">
              <a:solidFill>
                <a:schemeClr val="dk1"/>
              </a:solidFill>
              <a:latin typeface="Calibri"/>
              <a:sym typeface="Calibri"/>
            </a:endParaRPr>
          </a:p>
          <a:p>
            <a:pPr marL="742950" lvl="1" indent="-263525">
              <a:lnSpc>
                <a:spcPct val="80000"/>
              </a:lnSpc>
              <a:spcBef>
                <a:spcPts val="430"/>
              </a:spcBef>
              <a:buClr>
                <a:schemeClr val="dk1"/>
              </a:buClr>
              <a:buSzPct val="100000"/>
              <a:buFont typeface="Arial"/>
              <a:buChar char="–"/>
            </a:pPr>
            <a:endParaRPr lang="hr-HR" dirty="0" smtClean="0">
              <a:solidFill>
                <a:schemeClr val="dk1"/>
              </a:solidFill>
              <a:latin typeface="Calibri"/>
              <a:sym typeface="Calibri"/>
            </a:endParaRPr>
          </a:p>
          <a:p>
            <a:pPr marL="742950" lvl="1" indent="-263525">
              <a:lnSpc>
                <a:spcPct val="80000"/>
              </a:lnSpc>
              <a:spcBef>
                <a:spcPts val="430"/>
              </a:spcBef>
              <a:buClr>
                <a:schemeClr val="dk1"/>
              </a:buClr>
              <a:buSzPct val="100000"/>
              <a:buFont typeface="Arial"/>
              <a:buChar char="–"/>
            </a:pPr>
            <a:endParaRPr lang="hr-HR" dirty="0"/>
          </a:p>
        </p:txBody>
      </p:sp>
      <p:sp>
        <p:nvSpPr>
          <p:cNvPr id="6" name="Rectangle 5"/>
          <p:cNvSpPr/>
          <p:nvPr/>
        </p:nvSpPr>
        <p:spPr>
          <a:xfrm>
            <a:off x="683568" y="1997839"/>
            <a:ext cx="792088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80728"/>
            <a:ext cx="7772400" cy="936104"/>
          </a:xfrm>
        </p:spPr>
        <p:txBody>
          <a:bodyPr>
            <a:normAutofit/>
          </a:bodyPr>
          <a:lstStyle/>
          <a:p>
            <a:pPr algn="ctr"/>
            <a:r>
              <a:rPr lang="hr-HR" dirty="0" smtClean="0">
                <a:solidFill>
                  <a:schemeClr val="tx1"/>
                </a:solidFill>
              </a:rPr>
              <a:t> CILJ</a:t>
            </a:r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2708920"/>
            <a:ext cx="8280920" cy="3528392"/>
          </a:xfrm>
        </p:spPr>
        <p:txBody>
          <a:bodyPr>
            <a:normAutofit/>
          </a:bodyPr>
          <a:lstStyle/>
          <a:p>
            <a:pPr algn="l"/>
            <a:endParaRPr lang="hr-HR" sz="1500" dirty="0" smtClean="0">
              <a:latin typeface="Arial" pitchFamily="34" charset="0"/>
              <a:cs typeface="Arial" pitchFamily="34" charset="0"/>
            </a:endParaRPr>
          </a:p>
          <a:p>
            <a:pPr algn="l"/>
            <a:endParaRPr lang="hr-HR" sz="1400" dirty="0" smtClean="0">
              <a:ln>
                <a:solidFill>
                  <a:schemeClr val="tx1">
                    <a:lumMod val="85000"/>
                    <a:alpha val="49000"/>
                  </a:schemeClr>
                </a:solidFill>
              </a:ln>
              <a:latin typeface="Arial" pitchFamily="34" charset="0"/>
              <a:cs typeface="Arial" pitchFamily="34" charset="0"/>
            </a:endParaRPr>
          </a:p>
          <a:p>
            <a:pPr algn="l"/>
            <a:endParaRPr lang="hr-HR" sz="1400" dirty="0" smtClean="0">
              <a:ln>
                <a:solidFill>
                  <a:schemeClr val="tx1">
                    <a:lumMod val="85000"/>
                    <a:alpha val="49000"/>
                  </a:schemeClr>
                </a:solidFill>
              </a:ln>
              <a:latin typeface="Arial" pitchFamily="34" charset="0"/>
              <a:cs typeface="Arial" pitchFamily="34" charset="0"/>
            </a:endParaRPr>
          </a:p>
          <a:p>
            <a:pPr algn="l"/>
            <a:endParaRPr lang="hr-HR" sz="2800" dirty="0" smtClean="0">
              <a:ln>
                <a:solidFill>
                  <a:schemeClr val="tx1">
                    <a:lumMod val="85000"/>
                    <a:alpha val="49000"/>
                  </a:schemeClr>
                </a:solidFill>
              </a:ln>
              <a:latin typeface="Arial" pitchFamily="34" charset="0"/>
              <a:cs typeface="Arial" pitchFamily="34" charset="0"/>
            </a:endParaRPr>
          </a:p>
          <a:p>
            <a:pPr algn="l"/>
            <a:endParaRPr lang="hr-HR" sz="28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395536" y="1916832"/>
            <a:ext cx="828092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dirty="0" smtClean="0"/>
              <a:t>Priljev i odljev novca u razdoblju trajanja projekta</a:t>
            </a:r>
          </a:p>
          <a:p>
            <a:r>
              <a:rPr lang="hr-HR" sz="2800" dirty="0" smtClean="0"/>
              <a:t>Morate osigurati solventnost – mogućnost da na vrijeme plaćate sve potrebne troškove</a:t>
            </a:r>
          </a:p>
          <a:p>
            <a:endParaRPr lang="hr-HR" sz="2800" dirty="0" smtClean="0"/>
          </a:p>
          <a:p>
            <a:r>
              <a:rPr lang="hr-HR" sz="2800" dirty="0" smtClean="0"/>
              <a:t>Novčani tijek je najbolje isplanirati već u fazi formuliranja projekta,</a:t>
            </a:r>
          </a:p>
          <a:p>
            <a:endParaRPr lang="hr-HR" sz="2800" dirty="0" smtClean="0"/>
          </a:p>
          <a:p>
            <a:r>
              <a:rPr lang="hr-HR" sz="2800" dirty="0" smtClean="0"/>
              <a:t>Temelj za izračun: proračun, Posebni i Opći uvjeti Ugovora o dodjeli bespovratnih sredstava</a:t>
            </a:r>
          </a:p>
        </p:txBody>
      </p:sp>
      <p:sp>
        <p:nvSpPr>
          <p:cNvPr id="6" name="Rectangle 5"/>
          <p:cNvSpPr/>
          <p:nvPr/>
        </p:nvSpPr>
        <p:spPr>
          <a:xfrm>
            <a:off x="683568" y="1997839"/>
            <a:ext cx="792088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80728"/>
            <a:ext cx="7772400" cy="936104"/>
          </a:xfrm>
        </p:spPr>
        <p:txBody>
          <a:bodyPr>
            <a:normAutofit/>
          </a:bodyPr>
          <a:lstStyle/>
          <a:p>
            <a:pPr algn="ctr"/>
            <a:r>
              <a:rPr lang="hr-HR" dirty="0" smtClean="0">
                <a:solidFill>
                  <a:schemeClr val="tx1"/>
                </a:solidFill>
              </a:rPr>
              <a:t> CILJ</a:t>
            </a:r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2708920"/>
            <a:ext cx="8280920" cy="3528392"/>
          </a:xfrm>
        </p:spPr>
        <p:txBody>
          <a:bodyPr>
            <a:normAutofit/>
          </a:bodyPr>
          <a:lstStyle/>
          <a:p>
            <a:pPr algn="l"/>
            <a:endParaRPr lang="hr-HR" sz="1500" dirty="0" smtClean="0">
              <a:latin typeface="Arial" pitchFamily="34" charset="0"/>
              <a:cs typeface="Arial" pitchFamily="34" charset="0"/>
            </a:endParaRPr>
          </a:p>
          <a:p>
            <a:pPr algn="l"/>
            <a:endParaRPr lang="hr-HR" sz="1400" dirty="0" smtClean="0">
              <a:ln>
                <a:solidFill>
                  <a:schemeClr val="tx1">
                    <a:lumMod val="85000"/>
                    <a:alpha val="49000"/>
                  </a:schemeClr>
                </a:solidFill>
              </a:ln>
              <a:latin typeface="Arial" pitchFamily="34" charset="0"/>
              <a:cs typeface="Arial" pitchFamily="34" charset="0"/>
            </a:endParaRPr>
          </a:p>
          <a:p>
            <a:pPr algn="l"/>
            <a:endParaRPr lang="hr-HR" sz="1400" dirty="0" smtClean="0">
              <a:ln>
                <a:solidFill>
                  <a:schemeClr val="tx1">
                    <a:lumMod val="85000"/>
                    <a:alpha val="49000"/>
                  </a:schemeClr>
                </a:solidFill>
              </a:ln>
              <a:latin typeface="Arial" pitchFamily="34" charset="0"/>
              <a:cs typeface="Arial" pitchFamily="34" charset="0"/>
            </a:endParaRPr>
          </a:p>
          <a:p>
            <a:pPr algn="l"/>
            <a:endParaRPr lang="hr-HR" sz="2800" dirty="0" smtClean="0">
              <a:ln>
                <a:solidFill>
                  <a:schemeClr val="tx1">
                    <a:lumMod val="85000"/>
                    <a:alpha val="49000"/>
                  </a:schemeClr>
                </a:solidFill>
              </a:ln>
              <a:latin typeface="Arial" pitchFamily="34" charset="0"/>
              <a:cs typeface="Arial" pitchFamily="34" charset="0"/>
            </a:endParaRPr>
          </a:p>
          <a:p>
            <a:pPr algn="l"/>
            <a:endParaRPr lang="hr-HR" sz="28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395536" y="1988840"/>
            <a:ext cx="828092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 smtClean="0"/>
              <a:t>Predfinanciranje: maksimalno 30% vrijednosti </a:t>
            </a:r>
            <a:r>
              <a:rPr lang="en-GB" sz="2400" dirty="0" smtClean="0"/>
              <a:t>p</a:t>
            </a:r>
            <a:r>
              <a:rPr lang="hr-HR" sz="2400" dirty="0" smtClean="0"/>
              <a:t>rojekta</a:t>
            </a:r>
            <a:r>
              <a:rPr lang="en-GB" sz="2400" dirty="0" smtClean="0"/>
              <a:t> (</a:t>
            </a:r>
            <a:r>
              <a:rPr lang="en-GB" sz="2400" dirty="0" err="1" smtClean="0"/>
              <a:t>nedostupno</a:t>
            </a:r>
            <a:r>
              <a:rPr lang="en-GB" sz="2400" dirty="0" smtClean="0"/>
              <a:t> </a:t>
            </a:r>
            <a:r>
              <a:rPr lang="en-GB" sz="2400" dirty="0" err="1" smtClean="0"/>
              <a:t>za</a:t>
            </a:r>
            <a:r>
              <a:rPr lang="en-GB" sz="2400" dirty="0" smtClean="0"/>
              <a:t> </a:t>
            </a:r>
            <a:r>
              <a:rPr lang="en-GB" sz="2400" dirty="0" err="1" smtClean="0"/>
              <a:t>korisnike</a:t>
            </a:r>
            <a:r>
              <a:rPr lang="en-GB" sz="2400" dirty="0" smtClean="0"/>
              <a:t> </a:t>
            </a:r>
            <a:r>
              <a:rPr lang="en-GB" sz="2400" dirty="0" err="1" smtClean="0"/>
              <a:t>državnog</a:t>
            </a:r>
            <a:r>
              <a:rPr lang="en-GB" sz="2400" dirty="0" smtClean="0"/>
              <a:t> </a:t>
            </a:r>
            <a:r>
              <a:rPr lang="en-GB" sz="2400" dirty="0" err="1" smtClean="0"/>
              <a:t>proračuna</a:t>
            </a:r>
            <a:r>
              <a:rPr lang="en-GB" sz="2400" dirty="0" smtClean="0"/>
              <a:t> </a:t>
            </a:r>
            <a:r>
              <a:rPr lang="en-GB" sz="2400" dirty="0" err="1" smtClean="0"/>
              <a:t>koji</a:t>
            </a:r>
            <a:r>
              <a:rPr lang="en-GB" sz="2400" dirty="0" smtClean="0"/>
              <a:t> </a:t>
            </a:r>
            <a:r>
              <a:rPr lang="en-GB" sz="2400" dirty="0" err="1" smtClean="0"/>
              <a:t>obavljaju</a:t>
            </a:r>
            <a:r>
              <a:rPr lang="en-GB" sz="2400" dirty="0" smtClean="0"/>
              <a:t> </a:t>
            </a:r>
            <a:r>
              <a:rPr lang="en-GB" sz="2400" dirty="0" err="1" smtClean="0"/>
              <a:t>plaćanja</a:t>
            </a:r>
            <a:r>
              <a:rPr lang="en-GB" sz="2400" dirty="0" smtClean="0"/>
              <a:t> </a:t>
            </a:r>
            <a:r>
              <a:rPr lang="en-GB" sz="2400" dirty="0" err="1" smtClean="0"/>
              <a:t>putem</a:t>
            </a:r>
            <a:r>
              <a:rPr lang="en-GB" sz="2400" dirty="0" smtClean="0"/>
              <a:t> </a:t>
            </a:r>
            <a:r>
              <a:rPr lang="en-GB" sz="2400" dirty="0" err="1" smtClean="0"/>
              <a:t>jedinstvenog</a:t>
            </a:r>
            <a:r>
              <a:rPr lang="en-GB" sz="2400" dirty="0" smtClean="0"/>
              <a:t> </a:t>
            </a:r>
            <a:r>
              <a:rPr lang="en-GB" sz="2400" dirty="0" err="1" smtClean="0"/>
              <a:t>računa</a:t>
            </a:r>
            <a:r>
              <a:rPr lang="en-GB" sz="2400" dirty="0" smtClean="0"/>
              <a:t> </a:t>
            </a:r>
            <a:r>
              <a:rPr lang="en-GB" sz="2400" dirty="0" err="1" smtClean="0"/>
              <a:t>državne</a:t>
            </a:r>
            <a:r>
              <a:rPr lang="en-GB" sz="2400" dirty="0" smtClean="0"/>
              <a:t> </a:t>
            </a:r>
            <a:r>
              <a:rPr lang="en-GB" sz="2400" dirty="0" err="1" smtClean="0"/>
              <a:t>riznice</a:t>
            </a:r>
            <a:r>
              <a:rPr lang="en-GB" sz="2400" dirty="0" smtClean="0"/>
              <a:t>)</a:t>
            </a:r>
            <a:br>
              <a:rPr lang="en-GB" sz="2400" dirty="0" smtClean="0"/>
            </a:br>
            <a:endParaRPr lang="hr-HR" sz="2400" dirty="0" smtClean="0"/>
          </a:p>
          <a:p>
            <a:r>
              <a:rPr lang="hr-HR" sz="2400" dirty="0" smtClean="0"/>
              <a:t>Plaćanja od strane Tijela za plaćanje:</a:t>
            </a:r>
          </a:p>
          <a:p>
            <a:pPr lvl="1"/>
            <a:r>
              <a:rPr lang="hr-HR" sz="2400" dirty="0" smtClean="0"/>
              <a:t>Metoda nadoknade – već plaćeni troškovi</a:t>
            </a:r>
            <a:r>
              <a:rPr lang="en-GB" sz="2400" dirty="0" smtClean="0"/>
              <a:t/>
            </a:r>
            <a:br>
              <a:rPr lang="en-GB" sz="2400" dirty="0" smtClean="0"/>
            </a:br>
            <a:endParaRPr lang="hr-HR" sz="2400" dirty="0" smtClean="0"/>
          </a:p>
          <a:p>
            <a:r>
              <a:rPr lang="hr-HR" sz="2400" dirty="0" smtClean="0"/>
              <a:t>Učestalost zahtjeva:</a:t>
            </a:r>
          </a:p>
          <a:p>
            <a:pPr lvl="1"/>
            <a:r>
              <a:rPr lang="hr-HR" sz="2400" dirty="0" smtClean="0"/>
              <a:t>Minimalno u roku od 15 kalendarskih dana nakon isteka svaka tri mjeseca provedbe projekta (izvješće o napretku)</a:t>
            </a:r>
          </a:p>
          <a:p>
            <a:pPr lvl="1"/>
            <a:endParaRPr lang="hr-HR" sz="1500" dirty="0" smtClean="0"/>
          </a:p>
          <a:p>
            <a:pPr lvl="1"/>
            <a:endParaRPr lang="hr-HR" sz="1500" dirty="0" smtClean="0"/>
          </a:p>
          <a:p>
            <a:pPr lvl="1"/>
            <a:endParaRPr lang="hr-HR" sz="1500" dirty="0" smtClean="0"/>
          </a:p>
          <a:p>
            <a:pPr lvl="1"/>
            <a:endParaRPr lang="hr-HR" sz="1500" dirty="0" smtClean="0"/>
          </a:p>
          <a:p>
            <a:pPr lvl="1"/>
            <a:endParaRPr lang="hr-HR" sz="1500" dirty="0" smtClean="0"/>
          </a:p>
          <a:p>
            <a:pPr lvl="1"/>
            <a:endParaRPr lang="hr-HR" sz="1500" dirty="0" smtClean="0"/>
          </a:p>
          <a:p>
            <a:pPr lvl="1"/>
            <a:endParaRPr lang="hr-HR" sz="1500" dirty="0" smtClean="0"/>
          </a:p>
          <a:p>
            <a:pPr lvl="1"/>
            <a:endParaRPr lang="hr-HR" sz="1500" dirty="0" smtClean="0"/>
          </a:p>
        </p:txBody>
      </p:sp>
      <p:sp>
        <p:nvSpPr>
          <p:cNvPr id="6" name="Rectangle 5"/>
          <p:cNvSpPr/>
          <p:nvPr/>
        </p:nvSpPr>
        <p:spPr>
          <a:xfrm>
            <a:off x="683568" y="1997839"/>
            <a:ext cx="792088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80728"/>
            <a:ext cx="7772400" cy="936104"/>
          </a:xfrm>
        </p:spPr>
        <p:txBody>
          <a:bodyPr>
            <a:normAutofit/>
          </a:bodyPr>
          <a:lstStyle/>
          <a:p>
            <a:pPr algn="ctr"/>
            <a:r>
              <a:rPr lang="hr-HR" dirty="0" smtClean="0">
                <a:solidFill>
                  <a:schemeClr val="tx1"/>
                </a:solidFill>
              </a:rPr>
              <a:t> CILJ</a:t>
            </a:r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1988840"/>
            <a:ext cx="8280920" cy="4248472"/>
          </a:xfrm>
        </p:spPr>
        <p:txBody>
          <a:bodyPr>
            <a:normAutofit lnSpcReduction="10000"/>
          </a:bodyPr>
          <a:lstStyle/>
          <a:p>
            <a:pPr algn="l"/>
            <a:r>
              <a:rPr lang="hr-HR" sz="2000" dirty="0" smtClean="0"/>
              <a:t>Zahtjev za plaćanje predujma:</a:t>
            </a:r>
          </a:p>
          <a:p>
            <a:pPr lvl="1" algn="l"/>
            <a:r>
              <a:rPr lang="hr-HR" sz="2000" dirty="0" smtClean="0"/>
              <a:t>10 radnih dana (PT2) + 7 kalendarskih dana (PT1) </a:t>
            </a:r>
            <a:r>
              <a:rPr lang="en-GB" sz="2000" dirty="0" smtClean="0"/>
              <a:t>+ 30 </a:t>
            </a:r>
            <a:r>
              <a:rPr lang="en-GB" sz="2000" dirty="0" err="1" smtClean="0"/>
              <a:t>dana</a:t>
            </a:r>
            <a:r>
              <a:rPr lang="en-GB" sz="2000" dirty="0" smtClean="0"/>
              <a:t> </a:t>
            </a:r>
            <a:r>
              <a:rPr lang="en-GB" sz="2000" dirty="0" err="1" smtClean="0"/>
              <a:t>rok</a:t>
            </a:r>
            <a:r>
              <a:rPr lang="en-GB" sz="2000" dirty="0" smtClean="0"/>
              <a:t> </a:t>
            </a:r>
            <a:r>
              <a:rPr lang="en-GB" sz="2000" dirty="0" err="1" smtClean="0"/>
              <a:t>za</a:t>
            </a:r>
            <a:r>
              <a:rPr lang="en-GB" sz="2000" dirty="0" smtClean="0"/>
              <a:t> </a:t>
            </a:r>
            <a:r>
              <a:rPr lang="en-GB" sz="2000" dirty="0" err="1" smtClean="0"/>
              <a:t>izvršenje</a:t>
            </a:r>
            <a:r>
              <a:rPr lang="en-GB" sz="2000" dirty="0" smtClean="0"/>
              <a:t> </a:t>
            </a:r>
            <a:r>
              <a:rPr lang="en-GB" sz="2000" dirty="0" err="1" smtClean="0"/>
              <a:t>plaćanja</a:t>
            </a:r>
            <a:r>
              <a:rPr lang="en-GB" sz="2000" dirty="0" smtClean="0"/>
              <a:t> </a:t>
            </a:r>
            <a:r>
              <a:rPr lang="en-GB" sz="2000" dirty="0" err="1" smtClean="0"/>
              <a:t>Korisniku</a:t>
            </a:r>
            <a:r>
              <a:rPr lang="en-GB" sz="2000" dirty="0" smtClean="0"/>
              <a:t> </a:t>
            </a:r>
            <a:r>
              <a:rPr lang="hr-HR" sz="2000" dirty="0" smtClean="0"/>
              <a:t>(ako je sve pravilno pripremljeno)</a:t>
            </a:r>
          </a:p>
          <a:p>
            <a:pPr algn="l"/>
            <a:r>
              <a:rPr lang="hr-HR" sz="2000" dirty="0" smtClean="0"/>
              <a:t>Zahtjev za nadoknadu sredstava:</a:t>
            </a:r>
          </a:p>
          <a:p>
            <a:pPr lvl="1" algn="l"/>
            <a:r>
              <a:rPr lang="hr-HR" sz="2000" dirty="0" smtClean="0"/>
              <a:t>30 kalendarskih dana (PT2) + </a:t>
            </a:r>
            <a:r>
              <a:rPr lang="en-GB" sz="2000" dirty="0" smtClean="0"/>
              <a:t>30 </a:t>
            </a:r>
            <a:r>
              <a:rPr lang="en-GB" sz="2000" dirty="0" err="1" smtClean="0"/>
              <a:t>dana</a:t>
            </a:r>
            <a:r>
              <a:rPr lang="en-GB" sz="2000" dirty="0" smtClean="0"/>
              <a:t> </a:t>
            </a:r>
            <a:r>
              <a:rPr lang="en-GB" sz="2000" dirty="0" err="1" smtClean="0"/>
              <a:t>rok</a:t>
            </a:r>
            <a:r>
              <a:rPr lang="en-GB" sz="2000" dirty="0" smtClean="0"/>
              <a:t> </a:t>
            </a:r>
            <a:r>
              <a:rPr lang="en-GB" sz="2000" dirty="0" err="1" smtClean="0"/>
              <a:t>za</a:t>
            </a:r>
            <a:r>
              <a:rPr lang="en-GB" sz="2000" dirty="0" smtClean="0"/>
              <a:t> </a:t>
            </a:r>
            <a:r>
              <a:rPr lang="en-GB" sz="2000" dirty="0" err="1" smtClean="0"/>
              <a:t>izvršenje</a:t>
            </a:r>
            <a:r>
              <a:rPr lang="en-GB" sz="2000" dirty="0" smtClean="0"/>
              <a:t> </a:t>
            </a:r>
            <a:r>
              <a:rPr lang="en-GB" sz="2000" dirty="0" err="1" smtClean="0"/>
              <a:t>plaćanja</a:t>
            </a:r>
            <a:r>
              <a:rPr lang="en-GB" sz="2000" dirty="0" smtClean="0"/>
              <a:t> </a:t>
            </a:r>
            <a:r>
              <a:rPr lang="en-GB" sz="2000" dirty="0" err="1" smtClean="0"/>
              <a:t>Korisniku</a:t>
            </a:r>
            <a:r>
              <a:rPr lang="en-GB" sz="2000" dirty="0" smtClean="0"/>
              <a:t> </a:t>
            </a:r>
            <a:r>
              <a:rPr lang="hr-HR" sz="2000" dirty="0" smtClean="0"/>
              <a:t>= </a:t>
            </a:r>
            <a:r>
              <a:rPr lang="en-GB" sz="2000" dirty="0" smtClean="0"/>
              <a:t>2 </a:t>
            </a:r>
            <a:r>
              <a:rPr lang="en-GB" sz="2000" dirty="0" err="1" smtClean="0"/>
              <a:t>mjeseca</a:t>
            </a:r>
            <a:r>
              <a:rPr lang="en-GB" sz="2000" dirty="0" smtClean="0"/>
              <a:t> </a:t>
            </a:r>
            <a:r>
              <a:rPr lang="hr-HR" sz="2000" dirty="0" smtClean="0"/>
              <a:t>(ako je sve pravilno pripremljeno, inače se ne isplaćuju svi troškovi)</a:t>
            </a:r>
          </a:p>
          <a:p>
            <a:pPr algn="l"/>
            <a:r>
              <a:rPr lang="hr-HR" sz="2000" dirty="0" smtClean="0"/>
              <a:t>Završni zahtjev za nadoknadu sredstava:</a:t>
            </a:r>
          </a:p>
          <a:p>
            <a:pPr lvl="1" algn="l"/>
            <a:r>
              <a:rPr lang="hr-HR" sz="2000" dirty="0" smtClean="0"/>
              <a:t>(obveza predaje Završnog zahtjeva je 30 kalendarskih dana nakon završetka provedbe +) </a:t>
            </a:r>
            <a:endParaRPr lang="en-GB" sz="2000" dirty="0" smtClean="0"/>
          </a:p>
          <a:p>
            <a:pPr lvl="1" algn="l"/>
            <a:r>
              <a:rPr lang="hr-HR" sz="2000" dirty="0" smtClean="0"/>
              <a:t>60 kalendarskih dana (PT2) + </a:t>
            </a:r>
            <a:r>
              <a:rPr lang="en-GB" sz="2000" dirty="0" smtClean="0"/>
              <a:t>30 </a:t>
            </a:r>
            <a:r>
              <a:rPr lang="en-GB" sz="2000" dirty="0" err="1" smtClean="0"/>
              <a:t>dana</a:t>
            </a:r>
            <a:r>
              <a:rPr lang="en-GB" sz="2000" dirty="0" smtClean="0"/>
              <a:t> </a:t>
            </a:r>
            <a:r>
              <a:rPr lang="en-GB" sz="2000" dirty="0" err="1" smtClean="0"/>
              <a:t>rok</a:t>
            </a:r>
            <a:r>
              <a:rPr lang="en-GB" sz="2000" dirty="0" smtClean="0"/>
              <a:t> </a:t>
            </a:r>
            <a:r>
              <a:rPr lang="en-GB" sz="2000" dirty="0" err="1" smtClean="0"/>
              <a:t>za</a:t>
            </a:r>
            <a:r>
              <a:rPr lang="en-GB" sz="2000" dirty="0" smtClean="0"/>
              <a:t> </a:t>
            </a:r>
            <a:r>
              <a:rPr lang="en-GB" sz="2000" dirty="0" err="1" smtClean="0"/>
              <a:t>izvršenje</a:t>
            </a:r>
            <a:r>
              <a:rPr lang="en-GB" sz="2000" dirty="0" smtClean="0"/>
              <a:t> </a:t>
            </a:r>
            <a:r>
              <a:rPr lang="en-GB" sz="2000" dirty="0" err="1" smtClean="0"/>
              <a:t>plaćanja</a:t>
            </a:r>
            <a:r>
              <a:rPr lang="en-GB" sz="2000" dirty="0" smtClean="0"/>
              <a:t> </a:t>
            </a:r>
            <a:r>
              <a:rPr lang="hr-HR" sz="2000" dirty="0" smtClean="0"/>
              <a:t>= </a:t>
            </a:r>
            <a:r>
              <a:rPr lang="en-GB" sz="2000" dirty="0" smtClean="0"/>
              <a:t>do 3 </a:t>
            </a:r>
            <a:r>
              <a:rPr lang="en-GB" sz="2000" dirty="0" err="1" smtClean="0"/>
              <a:t>mjeseca</a:t>
            </a:r>
            <a:r>
              <a:rPr lang="en-GB" sz="2000" dirty="0" smtClean="0"/>
              <a:t> </a:t>
            </a:r>
            <a:r>
              <a:rPr lang="hr-HR" sz="2000" dirty="0" smtClean="0"/>
              <a:t>od predaje zahtjeva (ako je sve ispravno potkrepljeno, inače se troškovi smatraju neprihvatljivim)</a:t>
            </a:r>
          </a:p>
          <a:p>
            <a:endParaRPr lang="hr-HR" sz="1200" dirty="0"/>
          </a:p>
        </p:txBody>
      </p:sp>
      <p:sp>
        <p:nvSpPr>
          <p:cNvPr id="4" name="Rectangle 3"/>
          <p:cNvSpPr/>
          <p:nvPr/>
        </p:nvSpPr>
        <p:spPr>
          <a:xfrm>
            <a:off x="395536" y="2828836"/>
            <a:ext cx="828092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176213"/>
            <a:r>
              <a:rPr lang="hr-HR" sz="2800" b="1" dirty="0" smtClean="0"/>
              <a:t>  </a:t>
            </a:r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</p:txBody>
      </p:sp>
      <p:sp>
        <p:nvSpPr>
          <p:cNvPr id="6" name="Rectangle 5"/>
          <p:cNvSpPr/>
          <p:nvPr/>
        </p:nvSpPr>
        <p:spPr>
          <a:xfrm>
            <a:off x="683568" y="1997839"/>
            <a:ext cx="792088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80728"/>
            <a:ext cx="7772400" cy="936104"/>
          </a:xfrm>
        </p:spPr>
        <p:txBody>
          <a:bodyPr>
            <a:normAutofit/>
          </a:bodyPr>
          <a:lstStyle/>
          <a:p>
            <a:pPr algn="ctr"/>
            <a:r>
              <a:rPr lang="hr-HR" dirty="0" smtClean="0">
                <a:solidFill>
                  <a:schemeClr val="tx1"/>
                </a:solidFill>
              </a:rPr>
              <a:t> CILJ</a:t>
            </a:r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1988840"/>
            <a:ext cx="8280920" cy="4248472"/>
          </a:xfrm>
        </p:spPr>
        <p:txBody>
          <a:bodyPr>
            <a:normAutofit/>
          </a:bodyPr>
          <a:lstStyle/>
          <a:p>
            <a:pPr algn="l"/>
            <a:r>
              <a:rPr lang="hr-HR" dirty="0" smtClean="0"/>
              <a:t>Moguća su učestalija plaćanja, ali zahtijevaju velike administrativne kapacitete:</a:t>
            </a:r>
          </a:p>
          <a:p>
            <a:pPr algn="l"/>
            <a:endParaRPr lang="hr-HR" dirty="0" smtClean="0"/>
          </a:p>
          <a:p>
            <a:pPr lvl="1" algn="l"/>
            <a:r>
              <a:rPr lang="hr-HR" dirty="0" smtClean="0"/>
              <a:t>Zahtjev za nadoknadu sredstava je ujedno i Izvješće o napretku</a:t>
            </a:r>
          </a:p>
          <a:p>
            <a:pPr lvl="1" algn="l"/>
            <a:r>
              <a:rPr lang="hr-HR" dirty="0" smtClean="0"/>
              <a:t>Zahtjev </a:t>
            </a:r>
            <a:r>
              <a:rPr lang="en-GB" dirty="0" err="1" smtClean="0"/>
              <a:t>za</a:t>
            </a:r>
            <a:r>
              <a:rPr lang="en-GB" dirty="0" smtClean="0"/>
              <a:t> </a:t>
            </a:r>
            <a:r>
              <a:rPr lang="en-GB" dirty="0" err="1" smtClean="0"/>
              <a:t>nadoknadom</a:t>
            </a:r>
            <a:r>
              <a:rPr lang="en-GB" dirty="0" smtClean="0"/>
              <a:t> </a:t>
            </a:r>
            <a:r>
              <a:rPr lang="en-GB" dirty="0" err="1" smtClean="0"/>
              <a:t>sredstava</a:t>
            </a:r>
            <a:r>
              <a:rPr lang="en-GB" dirty="0" smtClean="0"/>
              <a:t> </a:t>
            </a:r>
            <a:r>
              <a:rPr lang="hr-HR" dirty="0" smtClean="0"/>
              <a:t>mora biti popraćen dokumentiranim dokazima o nastalim troškovima i izvršenim uplatama</a:t>
            </a:r>
          </a:p>
        </p:txBody>
      </p:sp>
      <p:sp>
        <p:nvSpPr>
          <p:cNvPr id="4" name="Rectangle 3"/>
          <p:cNvSpPr/>
          <p:nvPr/>
        </p:nvSpPr>
        <p:spPr>
          <a:xfrm>
            <a:off x="395536" y="2828836"/>
            <a:ext cx="828092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176213"/>
            <a:r>
              <a:rPr lang="hr-HR" sz="2800" b="1" dirty="0" smtClean="0"/>
              <a:t>  </a:t>
            </a:r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</p:txBody>
      </p:sp>
      <p:sp>
        <p:nvSpPr>
          <p:cNvPr id="6" name="Rectangle 5"/>
          <p:cNvSpPr/>
          <p:nvPr/>
        </p:nvSpPr>
        <p:spPr>
          <a:xfrm>
            <a:off x="683568" y="1997839"/>
            <a:ext cx="792088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80728"/>
            <a:ext cx="7772400" cy="936104"/>
          </a:xfrm>
        </p:spPr>
        <p:txBody>
          <a:bodyPr>
            <a:normAutofit/>
          </a:bodyPr>
          <a:lstStyle/>
          <a:p>
            <a:pPr algn="ctr"/>
            <a:r>
              <a:rPr lang="hr-HR" dirty="0" smtClean="0">
                <a:solidFill>
                  <a:schemeClr val="tx1"/>
                </a:solidFill>
              </a:rPr>
              <a:t> CILJ</a:t>
            </a:r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1988840"/>
            <a:ext cx="8280920" cy="4248472"/>
          </a:xfrm>
        </p:spPr>
        <p:txBody>
          <a:bodyPr>
            <a:normAutofit/>
          </a:bodyPr>
          <a:lstStyle/>
          <a:p>
            <a:pPr algn="l">
              <a:buFont typeface="Arial" charset="0"/>
              <a:buChar char="•"/>
              <a:defRPr/>
            </a:pPr>
            <a:r>
              <a:rPr lang="hr-HR" sz="2400" dirty="0" smtClean="0"/>
              <a:t>U obrascu A  je potrebno specificirati izvore  sredstava</a:t>
            </a:r>
          </a:p>
          <a:p>
            <a:pPr algn="l">
              <a:buFont typeface="Arial" charset="0"/>
              <a:buChar char="•"/>
              <a:defRPr/>
            </a:pPr>
            <a:r>
              <a:rPr lang="hr-HR" sz="2400" dirty="0" smtClean="0"/>
              <a:t>Troškove treba raspodijeliti na prihvatljive i neprihvatljive  (ukoliko  postoje)</a:t>
            </a:r>
          </a:p>
          <a:p>
            <a:pPr algn="l">
              <a:buFont typeface="Arial" charset="0"/>
              <a:buChar char="•"/>
              <a:defRPr/>
            </a:pPr>
            <a:r>
              <a:rPr lang="hr-HR" sz="2400" dirty="0" smtClean="0"/>
              <a:t>Prihvatljive troškove dijelimo na:</a:t>
            </a:r>
          </a:p>
          <a:p>
            <a:pPr marL="514350" indent="-514350" algn="l">
              <a:buFont typeface="Arial" charset="0"/>
              <a:buAutoNum type="alphaUcParenR"/>
              <a:defRPr/>
            </a:pPr>
            <a:r>
              <a:rPr lang="hr-HR" sz="2400" dirty="0" smtClean="0"/>
              <a:t>javna sredstva (državni proračun ili proračun lokalne i područne samouprave)</a:t>
            </a:r>
          </a:p>
          <a:p>
            <a:pPr marL="514350" indent="-514350" algn="l">
              <a:buFont typeface="Arial" charset="0"/>
              <a:buAutoNum type="alphaUcParenR"/>
              <a:defRPr/>
            </a:pPr>
            <a:r>
              <a:rPr lang="hr-HR" sz="2400" dirty="0" smtClean="0"/>
              <a:t>Privatna sredstva</a:t>
            </a:r>
          </a:p>
          <a:p>
            <a:pPr algn="l"/>
            <a:endParaRPr lang="hr-HR" sz="1500" dirty="0" smtClean="0">
              <a:latin typeface="Arial" pitchFamily="34" charset="0"/>
              <a:cs typeface="Arial" pitchFamily="34" charset="0"/>
            </a:endParaRPr>
          </a:p>
          <a:p>
            <a:pPr algn="l"/>
            <a:endParaRPr lang="hr-HR" sz="1400" dirty="0" smtClean="0">
              <a:ln>
                <a:solidFill>
                  <a:schemeClr val="tx1">
                    <a:lumMod val="85000"/>
                    <a:alpha val="49000"/>
                  </a:schemeClr>
                </a:solidFill>
              </a:ln>
              <a:latin typeface="Arial" pitchFamily="34" charset="0"/>
              <a:cs typeface="Arial" pitchFamily="34" charset="0"/>
            </a:endParaRPr>
          </a:p>
          <a:p>
            <a:pPr algn="l"/>
            <a:endParaRPr lang="hr-HR" sz="1400" dirty="0" smtClean="0">
              <a:ln>
                <a:solidFill>
                  <a:schemeClr val="tx1">
                    <a:lumMod val="85000"/>
                    <a:alpha val="49000"/>
                  </a:schemeClr>
                </a:solidFill>
              </a:ln>
              <a:latin typeface="Arial" pitchFamily="34" charset="0"/>
              <a:cs typeface="Arial" pitchFamily="34" charset="0"/>
            </a:endParaRPr>
          </a:p>
          <a:p>
            <a:pPr algn="l"/>
            <a:endParaRPr lang="hr-HR" sz="2800" dirty="0" smtClean="0">
              <a:ln>
                <a:solidFill>
                  <a:schemeClr val="tx1">
                    <a:lumMod val="85000"/>
                    <a:alpha val="49000"/>
                  </a:schemeClr>
                </a:solidFill>
              </a:ln>
              <a:latin typeface="Arial" pitchFamily="34" charset="0"/>
              <a:cs typeface="Arial" pitchFamily="34" charset="0"/>
            </a:endParaRPr>
          </a:p>
          <a:p>
            <a:pPr algn="l"/>
            <a:endParaRPr lang="hr-HR" sz="28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395536" y="2060848"/>
            <a:ext cx="828092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176213"/>
            <a:r>
              <a:rPr lang="hr-HR" sz="2800" b="1" dirty="0" smtClean="0"/>
              <a:t>  </a:t>
            </a:r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</p:txBody>
      </p:sp>
      <p:sp>
        <p:nvSpPr>
          <p:cNvPr id="6" name="Rectangle 5"/>
          <p:cNvSpPr/>
          <p:nvPr/>
        </p:nvSpPr>
        <p:spPr>
          <a:xfrm>
            <a:off x="683568" y="1997839"/>
            <a:ext cx="792088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80728"/>
            <a:ext cx="7772400" cy="936104"/>
          </a:xfrm>
        </p:spPr>
        <p:txBody>
          <a:bodyPr>
            <a:normAutofit/>
          </a:bodyPr>
          <a:lstStyle/>
          <a:p>
            <a:pPr algn="ctr"/>
            <a:r>
              <a:rPr lang="hr-HR" dirty="0" smtClean="0">
                <a:solidFill>
                  <a:schemeClr val="tx1"/>
                </a:solidFill>
              </a:rPr>
              <a:t> CILJ</a:t>
            </a:r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2708920"/>
            <a:ext cx="8280920" cy="3528392"/>
          </a:xfrm>
        </p:spPr>
        <p:txBody>
          <a:bodyPr>
            <a:normAutofit/>
          </a:bodyPr>
          <a:lstStyle/>
          <a:p>
            <a:pPr algn="l"/>
            <a:endParaRPr lang="hr-HR" sz="1500" dirty="0" smtClean="0">
              <a:latin typeface="Arial" pitchFamily="34" charset="0"/>
              <a:cs typeface="Arial" pitchFamily="34" charset="0"/>
            </a:endParaRPr>
          </a:p>
          <a:p>
            <a:pPr algn="l"/>
            <a:endParaRPr lang="hr-HR" sz="1400" dirty="0" smtClean="0">
              <a:ln>
                <a:solidFill>
                  <a:schemeClr val="tx1">
                    <a:lumMod val="85000"/>
                    <a:alpha val="49000"/>
                  </a:schemeClr>
                </a:solidFill>
              </a:ln>
              <a:latin typeface="Arial" pitchFamily="34" charset="0"/>
              <a:cs typeface="Arial" pitchFamily="34" charset="0"/>
            </a:endParaRPr>
          </a:p>
          <a:p>
            <a:pPr algn="l"/>
            <a:endParaRPr lang="hr-HR" sz="1400" dirty="0" smtClean="0">
              <a:ln>
                <a:solidFill>
                  <a:schemeClr val="tx1">
                    <a:lumMod val="85000"/>
                    <a:alpha val="49000"/>
                  </a:schemeClr>
                </a:solidFill>
              </a:ln>
              <a:latin typeface="Arial" pitchFamily="34" charset="0"/>
              <a:cs typeface="Arial" pitchFamily="34" charset="0"/>
            </a:endParaRPr>
          </a:p>
          <a:p>
            <a:pPr algn="l"/>
            <a:endParaRPr lang="hr-HR" sz="2800" dirty="0" smtClean="0">
              <a:ln>
                <a:solidFill>
                  <a:schemeClr val="tx1">
                    <a:lumMod val="85000"/>
                    <a:alpha val="49000"/>
                  </a:schemeClr>
                </a:solidFill>
              </a:ln>
              <a:latin typeface="Arial" pitchFamily="34" charset="0"/>
              <a:cs typeface="Arial" pitchFamily="34" charset="0"/>
            </a:endParaRPr>
          </a:p>
          <a:p>
            <a:pPr algn="l"/>
            <a:endParaRPr lang="hr-HR" sz="28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395536" y="2828836"/>
            <a:ext cx="828092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176213"/>
            <a:r>
              <a:rPr lang="hr-HR" sz="2800" b="1" dirty="0" smtClean="0"/>
              <a:t>  </a:t>
            </a:r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</p:txBody>
      </p:sp>
      <p:sp>
        <p:nvSpPr>
          <p:cNvPr id="6" name="Rectangle 5"/>
          <p:cNvSpPr/>
          <p:nvPr/>
        </p:nvSpPr>
        <p:spPr>
          <a:xfrm>
            <a:off x="683568" y="1997839"/>
            <a:ext cx="792088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17740" y="1935163"/>
            <a:ext cx="6108520" cy="4389437"/>
          </a:xfrm>
          <a:prstGeom prst="rect">
            <a:avLst/>
          </a:prstGeo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28800"/>
            <a:ext cx="7772400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hr-HR" dirty="0" smtClean="0">
                <a:solidFill>
                  <a:schemeClr val="tx1"/>
                </a:solidFill>
              </a:rPr>
              <a:t> PROBLEMSKO STABLO</a:t>
            </a:r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2132856"/>
            <a:ext cx="8280920" cy="3960440"/>
          </a:xfrm>
        </p:spPr>
        <p:txBody>
          <a:bodyPr>
            <a:normAutofit/>
          </a:bodyPr>
          <a:lstStyle/>
          <a:p>
            <a:pPr algn="l"/>
            <a:endParaRPr lang="hr-HR" sz="1500" dirty="0" smtClean="0">
              <a:latin typeface="Arial" pitchFamily="34" charset="0"/>
              <a:cs typeface="Arial" pitchFamily="34" charset="0"/>
            </a:endParaRPr>
          </a:p>
          <a:p>
            <a:pPr algn="l"/>
            <a:endParaRPr lang="hr-HR" sz="1400" dirty="0" smtClean="0">
              <a:ln>
                <a:solidFill>
                  <a:schemeClr val="tx1">
                    <a:lumMod val="85000"/>
                    <a:alpha val="49000"/>
                  </a:schemeClr>
                </a:solidFill>
              </a:ln>
              <a:latin typeface="Arial" pitchFamily="34" charset="0"/>
              <a:cs typeface="Arial" pitchFamily="34" charset="0"/>
            </a:endParaRPr>
          </a:p>
          <a:p>
            <a:pPr algn="l"/>
            <a:endParaRPr lang="hr-HR" sz="1400" dirty="0" smtClean="0">
              <a:ln>
                <a:solidFill>
                  <a:schemeClr val="tx1">
                    <a:lumMod val="85000"/>
                    <a:alpha val="49000"/>
                  </a:schemeClr>
                </a:solidFill>
              </a:ln>
              <a:latin typeface="Arial" pitchFamily="34" charset="0"/>
              <a:cs typeface="Arial" pitchFamily="34" charset="0"/>
            </a:endParaRPr>
          </a:p>
          <a:p>
            <a:pPr algn="l"/>
            <a:endParaRPr lang="hr-HR" sz="2800" dirty="0" smtClean="0">
              <a:ln>
                <a:solidFill>
                  <a:schemeClr val="tx1">
                    <a:lumMod val="85000"/>
                    <a:alpha val="49000"/>
                  </a:schemeClr>
                </a:solidFill>
              </a:ln>
              <a:latin typeface="Arial" pitchFamily="34" charset="0"/>
              <a:cs typeface="Arial" pitchFamily="34" charset="0"/>
            </a:endParaRPr>
          </a:p>
          <a:p>
            <a:pPr algn="l"/>
            <a:endParaRPr lang="hr-HR" sz="2800" dirty="0" smtClean="0">
              <a:ln>
                <a:solidFill>
                  <a:schemeClr val="tx1">
                    <a:lumMod val="85000"/>
                    <a:alpha val="49000"/>
                  </a:schemeClr>
                </a:solidFill>
              </a:ln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5536" y="2828836"/>
            <a:ext cx="828092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176213"/>
            <a:endParaRPr lang="hr-HR" sz="2800" dirty="0" smtClean="0"/>
          </a:p>
          <a:p>
            <a:pPr marL="176213" indent="-176213" algn="ctr"/>
            <a:r>
              <a:rPr lang="hr-HR" sz="2800" dirty="0" smtClean="0"/>
              <a:t> omogućava  identifikaciju problema i </a:t>
            </a:r>
          </a:p>
          <a:p>
            <a:pPr marL="176213" indent="-176213" algn="ctr"/>
            <a:r>
              <a:rPr lang="hr-HR" sz="2800" dirty="0" smtClean="0"/>
              <a:t>uspostavljanje uzročno posljedične veze </a:t>
            </a:r>
          </a:p>
          <a:p>
            <a:pPr marL="176213" indent="-176213" algn="ctr"/>
            <a:r>
              <a:rPr lang="hr-HR" sz="2800" dirty="0" smtClean="0"/>
              <a:t>među njima</a:t>
            </a:r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80728"/>
            <a:ext cx="7772400" cy="936104"/>
          </a:xfrm>
        </p:spPr>
        <p:txBody>
          <a:bodyPr>
            <a:normAutofit/>
          </a:bodyPr>
          <a:lstStyle/>
          <a:p>
            <a:pPr algn="ctr"/>
            <a:r>
              <a:rPr lang="hr-HR" dirty="0" smtClean="0">
                <a:solidFill>
                  <a:schemeClr val="tx1"/>
                </a:solidFill>
              </a:rPr>
              <a:t> CILJ</a:t>
            </a:r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2708920"/>
            <a:ext cx="8280920" cy="3528392"/>
          </a:xfrm>
        </p:spPr>
        <p:txBody>
          <a:bodyPr>
            <a:normAutofit/>
          </a:bodyPr>
          <a:lstStyle/>
          <a:p>
            <a:pPr algn="l"/>
            <a:endParaRPr lang="hr-HR" sz="1500" dirty="0" smtClean="0">
              <a:latin typeface="Arial" pitchFamily="34" charset="0"/>
              <a:cs typeface="Arial" pitchFamily="34" charset="0"/>
            </a:endParaRPr>
          </a:p>
          <a:p>
            <a:pPr algn="l"/>
            <a:endParaRPr lang="hr-HR" sz="1400" dirty="0" smtClean="0">
              <a:ln>
                <a:solidFill>
                  <a:schemeClr val="tx1">
                    <a:lumMod val="85000"/>
                    <a:alpha val="49000"/>
                  </a:schemeClr>
                </a:solidFill>
              </a:ln>
              <a:latin typeface="Arial" pitchFamily="34" charset="0"/>
              <a:cs typeface="Arial" pitchFamily="34" charset="0"/>
            </a:endParaRPr>
          </a:p>
          <a:p>
            <a:pPr algn="l"/>
            <a:endParaRPr lang="hr-HR" sz="1400" dirty="0" smtClean="0">
              <a:ln>
                <a:solidFill>
                  <a:schemeClr val="tx1">
                    <a:lumMod val="85000"/>
                    <a:alpha val="49000"/>
                  </a:schemeClr>
                </a:solidFill>
              </a:ln>
              <a:latin typeface="Arial" pitchFamily="34" charset="0"/>
              <a:cs typeface="Arial" pitchFamily="34" charset="0"/>
            </a:endParaRPr>
          </a:p>
          <a:p>
            <a:pPr algn="l"/>
            <a:endParaRPr lang="hr-HR" sz="2800" dirty="0" smtClean="0">
              <a:ln>
                <a:solidFill>
                  <a:schemeClr val="tx1">
                    <a:lumMod val="85000"/>
                    <a:alpha val="49000"/>
                  </a:schemeClr>
                </a:solidFill>
              </a:ln>
              <a:latin typeface="Arial" pitchFamily="34" charset="0"/>
              <a:cs typeface="Arial" pitchFamily="34" charset="0"/>
            </a:endParaRPr>
          </a:p>
          <a:p>
            <a:pPr algn="l"/>
            <a:endParaRPr lang="hr-HR" sz="28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395536" y="1988840"/>
            <a:ext cx="8280920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hr-HR" altLang="en-US" sz="2800" dirty="0" smtClean="0"/>
              <a:t>Prema Uredbi Vijeća 1083/2006: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hr-HR" altLang="en-US" sz="2800" dirty="0" smtClean="0"/>
              <a:t>- Jednake mogućnosti,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hr-HR" altLang="en-US" sz="2800" dirty="0" smtClean="0"/>
              <a:t>- Održivi razvoj i zaštita okoliša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hr-HR" altLang="en-US" sz="2800" dirty="0" smtClean="0"/>
              <a:t>- Promicanje načela dobrog upravljanja</a:t>
            </a:r>
            <a:br>
              <a:rPr lang="hr-HR" altLang="en-US" sz="2800" dirty="0" smtClean="0"/>
            </a:br>
            <a:endParaRPr lang="hr-HR" altLang="en-US" sz="2800" dirty="0" smtClean="0"/>
          </a:p>
          <a:p>
            <a:pPr>
              <a:lnSpc>
                <a:spcPct val="80000"/>
              </a:lnSpc>
            </a:pPr>
            <a:r>
              <a:rPr lang="hr-HR" altLang="en-US" sz="2800" dirty="0" smtClean="0"/>
              <a:t> To znači da ove teme trebaju biti ugrađene u sve programe kohezijske politike</a:t>
            </a:r>
            <a:br>
              <a:rPr lang="hr-HR" altLang="en-US" sz="2800" dirty="0" smtClean="0"/>
            </a:br>
            <a:endParaRPr lang="hr-HR" altLang="en-US" sz="2800" dirty="0" smtClean="0"/>
          </a:p>
          <a:p>
            <a:pPr>
              <a:lnSpc>
                <a:spcPct val="80000"/>
              </a:lnSpc>
            </a:pPr>
            <a:r>
              <a:rPr lang="hr-HR" altLang="en-US" sz="2800" dirty="0" smtClean="0"/>
              <a:t> </a:t>
            </a:r>
            <a:r>
              <a:rPr lang="en-GB" altLang="en-US" sz="2800" dirty="0" err="1" smtClean="0"/>
              <a:t>preporuka</a:t>
            </a:r>
            <a:r>
              <a:rPr lang="en-GB" altLang="en-US" sz="2800" dirty="0" smtClean="0"/>
              <a:t>: </a:t>
            </a:r>
            <a:r>
              <a:rPr lang="en-GB" altLang="en-US" sz="2800" dirty="0" err="1" smtClean="0"/>
              <a:t>koristiti</a:t>
            </a:r>
            <a:r>
              <a:rPr lang="en-GB" altLang="en-US" sz="2800" dirty="0" smtClean="0"/>
              <a:t> </a:t>
            </a:r>
            <a:r>
              <a:rPr lang="hr-HR" altLang="en-US" sz="2800" dirty="0" smtClean="0"/>
              <a:t>„Upitnik o uključivanju horizontalnih prioriteta u projekt”</a:t>
            </a:r>
          </a:p>
          <a:p>
            <a:pPr>
              <a:lnSpc>
                <a:spcPct val="80000"/>
              </a:lnSpc>
            </a:pPr>
            <a:endParaRPr lang="hr-HR" altLang="en-US" sz="2500" dirty="0" smtClean="0"/>
          </a:p>
          <a:p>
            <a:pPr>
              <a:lnSpc>
                <a:spcPct val="80000"/>
              </a:lnSpc>
            </a:pPr>
            <a:endParaRPr lang="hr-HR" altLang="en-US" sz="2500" dirty="0" smtClean="0"/>
          </a:p>
          <a:p>
            <a:pPr>
              <a:lnSpc>
                <a:spcPct val="80000"/>
              </a:lnSpc>
            </a:pPr>
            <a:endParaRPr lang="hr-HR" altLang="en-US" sz="2500" dirty="0" smtClean="0"/>
          </a:p>
        </p:txBody>
      </p:sp>
      <p:sp>
        <p:nvSpPr>
          <p:cNvPr id="6" name="Rectangle 5"/>
          <p:cNvSpPr/>
          <p:nvPr/>
        </p:nvSpPr>
        <p:spPr>
          <a:xfrm>
            <a:off x="683568" y="1997839"/>
            <a:ext cx="792088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80728"/>
            <a:ext cx="7772400" cy="936104"/>
          </a:xfrm>
        </p:spPr>
        <p:txBody>
          <a:bodyPr>
            <a:normAutofit/>
          </a:bodyPr>
          <a:lstStyle/>
          <a:p>
            <a:pPr algn="ctr"/>
            <a:r>
              <a:rPr lang="hr-HR" dirty="0" smtClean="0">
                <a:solidFill>
                  <a:schemeClr val="tx1"/>
                </a:solidFill>
              </a:rPr>
              <a:t> CILJ</a:t>
            </a:r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2708920"/>
            <a:ext cx="8280920" cy="3528392"/>
          </a:xfrm>
        </p:spPr>
        <p:txBody>
          <a:bodyPr>
            <a:normAutofit/>
          </a:bodyPr>
          <a:lstStyle/>
          <a:p>
            <a:pPr algn="l"/>
            <a:endParaRPr lang="hr-HR" sz="1500" dirty="0" smtClean="0">
              <a:latin typeface="Arial" pitchFamily="34" charset="0"/>
              <a:cs typeface="Arial" pitchFamily="34" charset="0"/>
            </a:endParaRPr>
          </a:p>
          <a:p>
            <a:pPr algn="l"/>
            <a:endParaRPr lang="hr-HR" sz="1400" dirty="0" smtClean="0">
              <a:ln>
                <a:solidFill>
                  <a:schemeClr val="tx1">
                    <a:lumMod val="85000"/>
                    <a:alpha val="49000"/>
                  </a:schemeClr>
                </a:solidFill>
              </a:ln>
              <a:latin typeface="Arial" pitchFamily="34" charset="0"/>
              <a:cs typeface="Arial" pitchFamily="34" charset="0"/>
            </a:endParaRPr>
          </a:p>
          <a:p>
            <a:pPr algn="l"/>
            <a:endParaRPr lang="hr-HR" sz="1400" dirty="0" smtClean="0">
              <a:ln>
                <a:solidFill>
                  <a:schemeClr val="tx1">
                    <a:lumMod val="85000"/>
                    <a:alpha val="49000"/>
                  </a:schemeClr>
                </a:solidFill>
              </a:ln>
              <a:latin typeface="Arial" pitchFamily="34" charset="0"/>
              <a:cs typeface="Arial" pitchFamily="34" charset="0"/>
            </a:endParaRPr>
          </a:p>
          <a:p>
            <a:pPr algn="l"/>
            <a:endParaRPr lang="hr-HR" sz="2800" dirty="0" smtClean="0">
              <a:ln>
                <a:solidFill>
                  <a:schemeClr val="tx1">
                    <a:lumMod val="85000"/>
                    <a:alpha val="49000"/>
                  </a:schemeClr>
                </a:solidFill>
              </a:ln>
              <a:latin typeface="Arial" pitchFamily="34" charset="0"/>
              <a:cs typeface="Arial" pitchFamily="34" charset="0"/>
            </a:endParaRPr>
          </a:p>
          <a:p>
            <a:pPr algn="l"/>
            <a:endParaRPr lang="hr-HR" sz="28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395536" y="2828836"/>
            <a:ext cx="828092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176213"/>
            <a:r>
              <a:rPr lang="hr-HR" sz="2800" b="1" dirty="0" smtClean="0"/>
              <a:t>  </a:t>
            </a:r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</p:txBody>
      </p:sp>
      <p:sp>
        <p:nvSpPr>
          <p:cNvPr id="6" name="Rectangle 5"/>
          <p:cNvSpPr/>
          <p:nvPr/>
        </p:nvSpPr>
        <p:spPr>
          <a:xfrm>
            <a:off x="683568" y="1997839"/>
            <a:ext cx="792088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2" cstate="print"/>
          <a:srcRect b="12928"/>
          <a:stretch/>
        </p:blipFill>
        <p:spPr>
          <a:xfrm>
            <a:off x="1257266" y="1935163"/>
            <a:ext cx="6629468" cy="4389437"/>
          </a:xfrm>
          <a:prstGeom prst="rect">
            <a:avLst/>
          </a:prstGeo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80728"/>
            <a:ext cx="7772400" cy="936104"/>
          </a:xfrm>
        </p:spPr>
        <p:txBody>
          <a:bodyPr>
            <a:normAutofit/>
          </a:bodyPr>
          <a:lstStyle/>
          <a:p>
            <a:pPr algn="ctr"/>
            <a:r>
              <a:rPr lang="hr-HR" dirty="0" smtClean="0">
                <a:solidFill>
                  <a:schemeClr val="tx1"/>
                </a:solidFill>
              </a:rPr>
              <a:t> CILJ</a:t>
            </a:r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2708920"/>
            <a:ext cx="8280920" cy="3528392"/>
          </a:xfrm>
        </p:spPr>
        <p:txBody>
          <a:bodyPr>
            <a:normAutofit/>
          </a:bodyPr>
          <a:lstStyle/>
          <a:p>
            <a:pPr algn="l"/>
            <a:endParaRPr lang="hr-HR" sz="1500" dirty="0" smtClean="0">
              <a:latin typeface="Arial" pitchFamily="34" charset="0"/>
              <a:cs typeface="Arial" pitchFamily="34" charset="0"/>
            </a:endParaRPr>
          </a:p>
          <a:p>
            <a:pPr algn="l"/>
            <a:endParaRPr lang="hr-HR" sz="1400" dirty="0" smtClean="0">
              <a:ln>
                <a:solidFill>
                  <a:schemeClr val="tx1">
                    <a:lumMod val="85000"/>
                    <a:alpha val="49000"/>
                  </a:schemeClr>
                </a:solidFill>
              </a:ln>
              <a:latin typeface="Arial" pitchFamily="34" charset="0"/>
              <a:cs typeface="Arial" pitchFamily="34" charset="0"/>
            </a:endParaRPr>
          </a:p>
          <a:p>
            <a:pPr algn="l"/>
            <a:endParaRPr lang="hr-HR" sz="1400" dirty="0" smtClean="0">
              <a:ln>
                <a:solidFill>
                  <a:schemeClr val="tx1">
                    <a:lumMod val="85000"/>
                    <a:alpha val="49000"/>
                  </a:schemeClr>
                </a:solidFill>
              </a:ln>
              <a:latin typeface="Arial" pitchFamily="34" charset="0"/>
              <a:cs typeface="Arial" pitchFamily="34" charset="0"/>
            </a:endParaRPr>
          </a:p>
          <a:p>
            <a:pPr algn="l"/>
            <a:endParaRPr lang="hr-HR" sz="2800" dirty="0" smtClean="0">
              <a:ln>
                <a:solidFill>
                  <a:schemeClr val="tx1">
                    <a:lumMod val="85000"/>
                    <a:alpha val="49000"/>
                  </a:schemeClr>
                </a:solidFill>
              </a:ln>
              <a:latin typeface="Arial" pitchFamily="34" charset="0"/>
              <a:cs typeface="Arial" pitchFamily="34" charset="0"/>
            </a:endParaRPr>
          </a:p>
          <a:p>
            <a:pPr algn="l"/>
            <a:endParaRPr lang="hr-HR" sz="28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395536" y="1988840"/>
            <a:ext cx="828092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altLang="en-US" sz="2800" dirty="0" smtClean="0"/>
              <a:t>Vodite računa o obaveznim alatima vidljivosti – zadani su Općim uvjetima i Uputama za korisnike sredstava - informiranje i vidljivost</a:t>
            </a:r>
          </a:p>
          <a:p>
            <a:r>
              <a:rPr lang="hr-HR" altLang="en-US" sz="2800" dirty="0" smtClean="0"/>
              <a:t>Definirajte publikacije, konferencije, tiskani materijal i materijal koji će se emitirati putem radija, TV-a, interneta, različiti promotivni materijal</a:t>
            </a:r>
          </a:p>
          <a:p>
            <a:r>
              <a:rPr lang="hr-HR" altLang="en-US" sz="2800" dirty="0" smtClean="0"/>
              <a:t>Odredite dinamiku promidžbe, odgovorne osobe, sredstva namijenjena promidžbi</a:t>
            </a:r>
          </a:p>
          <a:p>
            <a:endParaRPr lang="hr-HR" altLang="en-US" sz="2800" dirty="0" smtClean="0"/>
          </a:p>
        </p:txBody>
      </p:sp>
      <p:sp>
        <p:nvSpPr>
          <p:cNvPr id="6" name="Rectangle 5"/>
          <p:cNvSpPr/>
          <p:nvPr/>
        </p:nvSpPr>
        <p:spPr>
          <a:xfrm>
            <a:off x="683568" y="1997839"/>
            <a:ext cx="792088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80728"/>
            <a:ext cx="7772400" cy="936104"/>
          </a:xfrm>
        </p:spPr>
        <p:txBody>
          <a:bodyPr>
            <a:normAutofit/>
          </a:bodyPr>
          <a:lstStyle/>
          <a:p>
            <a:pPr algn="ctr"/>
            <a:r>
              <a:rPr lang="hr-HR" dirty="0" smtClean="0">
                <a:solidFill>
                  <a:schemeClr val="tx1"/>
                </a:solidFill>
              </a:rPr>
              <a:t> CILJ</a:t>
            </a:r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2708920"/>
            <a:ext cx="8280920" cy="3528392"/>
          </a:xfrm>
        </p:spPr>
        <p:txBody>
          <a:bodyPr>
            <a:normAutofit/>
          </a:bodyPr>
          <a:lstStyle/>
          <a:p>
            <a:pPr algn="l"/>
            <a:endParaRPr lang="hr-HR" sz="1500" dirty="0" smtClean="0">
              <a:latin typeface="Arial" pitchFamily="34" charset="0"/>
              <a:cs typeface="Arial" pitchFamily="34" charset="0"/>
            </a:endParaRPr>
          </a:p>
          <a:p>
            <a:pPr algn="l"/>
            <a:endParaRPr lang="hr-HR" sz="1400" dirty="0" smtClean="0">
              <a:ln>
                <a:solidFill>
                  <a:schemeClr val="tx1">
                    <a:lumMod val="85000"/>
                    <a:alpha val="49000"/>
                  </a:schemeClr>
                </a:solidFill>
              </a:ln>
              <a:latin typeface="Arial" pitchFamily="34" charset="0"/>
              <a:cs typeface="Arial" pitchFamily="34" charset="0"/>
            </a:endParaRPr>
          </a:p>
          <a:p>
            <a:pPr algn="l"/>
            <a:endParaRPr lang="hr-HR" sz="1400" dirty="0" smtClean="0">
              <a:ln>
                <a:solidFill>
                  <a:schemeClr val="tx1">
                    <a:lumMod val="85000"/>
                    <a:alpha val="49000"/>
                  </a:schemeClr>
                </a:solidFill>
              </a:ln>
              <a:latin typeface="Arial" pitchFamily="34" charset="0"/>
              <a:cs typeface="Arial" pitchFamily="34" charset="0"/>
            </a:endParaRPr>
          </a:p>
          <a:p>
            <a:pPr algn="l"/>
            <a:endParaRPr lang="hr-HR" sz="2800" dirty="0" smtClean="0">
              <a:ln>
                <a:solidFill>
                  <a:schemeClr val="tx1">
                    <a:lumMod val="85000"/>
                    <a:alpha val="49000"/>
                  </a:schemeClr>
                </a:solidFill>
              </a:ln>
              <a:latin typeface="Arial" pitchFamily="34" charset="0"/>
              <a:cs typeface="Arial" pitchFamily="34" charset="0"/>
            </a:endParaRPr>
          </a:p>
          <a:p>
            <a:pPr algn="l"/>
            <a:endParaRPr lang="hr-HR" sz="28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395536" y="2828836"/>
            <a:ext cx="828092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176213"/>
            <a:r>
              <a:rPr lang="hr-HR" sz="2800" b="1" dirty="0" smtClean="0"/>
              <a:t>  </a:t>
            </a:r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</p:txBody>
      </p:sp>
      <p:sp>
        <p:nvSpPr>
          <p:cNvPr id="6" name="Rectangle 5"/>
          <p:cNvSpPr/>
          <p:nvPr/>
        </p:nvSpPr>
        <p:spPr>
          <a:xfrm>
            <a:off x="683568" y="1997839"/>
            <a:ext cx="792088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</p:txBody>
      </p:sp>
      <p:pic>
        <p:nvPicPr>
          <p:cNvPr id="7" name="Content Placeholder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082006"/>
            <a:ext cx="7467600" cy="4095750"/>
          </a:xfrm>
          <a:prstGeom prst="rect">
            <a:avLst/>
          </a:prstGeo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hr-HR" sz="2800" dirty="0" smtClean="0"/>
          </a:p>
          <a:p>
            <a:pPr algn="ctr">
              <a:buNone/>
            </a:pPr>
            <a:endParaRPr lang="hr-HR" sz="2800" dirty="0" smtClean="0"/>
          </a:p>
          <a:p>
            <a:pPr algn="ctr">
              <a:buNone/>
            </a:pPr>
            <a:endParaRPr lang="hr-HR" sz="2800" dirty="0" smtClean="0"/>
          </a:p>
          <a:p>
            <a:pPr algn="ctr">
              <a:buNone/>
            </a:pPr>
            <a:r>
              <a:rPr lang="hr-HR" sz="2800" dirty="0" smtClean="0"/>
              <a:t>Hvala na  pažnji</a:t>
            </a:r>
            <a:endParaRPr lang="hr-H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80728"/>
            <a:ext cx="7772400" cy="936104"/>
          </a:xfrm>
        </p:spPr>
        <p:txBody>
          <a:bodyPr>
            <a:normAutofit/>
          </a:bodyPr>
          <a:lstStyle/>
          <a:p>
            <a:pPr algn="ctr"/>
            <a:r>
              <a:rPr lang="hr-HR" dirty="0" smtClean="0">
                <a:solidFill>
                  <a:schemeClr val="tx1"/>
                </a:solidFill>
              </a:rPr>
              <a:t> PROBLEMSKO STABLO</a:t>
            </a:r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2708920"/>
            <a:ext cx="8280920" cy="3528392"/>
          </a:xfrm>
        </p:spPr>
        <p:txBody>
          <a:bodyPr>
            <a:normAutofit/>
          </a:bodyPr>
          <a:lstStyle/>
          <a:p>
            <a:pPr algn="l"/>
            <a:endParaRPr lang="hr-HR" sz="1500" dirty="0" smtClean="0">
              <a:latin typeface="Arial" pitchFamily="34" charset="0"/>
              <a:cs typeface="Arial" pitchFamily="34" charset="0"/>
            </a:endParaRPr>
          </a:p>
          <a:p>
            <a:pPr algn="l"/>
            <a:endParaRPr lang="hr-HR" sz="1400" dirty="0" smtClean="0">
              <a:ln>
                <a:solidFill>
                  <a:schemeClr val="tx1">
                    <a:lumMod val="85000"/>
                    <a:alpha val="49000"/>
                  </a:schemeClr>
                </a:solidFill>
              </a:ln>
              <a:latin typeface="Arial" pitchFamily="34" charset="0"/>
              <a:cs typeface="Arial" pitchFamily="34" charset="0"/>
            </a:endParaRPr>
          </a:p>
          <a:p>
            <a:pPr algn="l"/>
            <a:endParaRPr lang="hr-HR" sz="1400" dirty="0" smtClean="0">
              <a:ln>
                <a:solidFill>
                  <a:schemeClr val="tx1">
                    <a:lumMod val="85000"/>
                    <a:alpha val="49000"/>
                  </a:schemeClr>
                </a:solidFill>
              </a:ln>
              <a:latin typeface="Arial" pitchFamily="34" charset="0"/>
              <a:cs typeface="Arial" pitchFamily="34" charset="0"/>
            </a:endParaRPr>
          </a:p>
          <a:p>
            <a:pPr algn="l"/>
            <a:endParaRPr lang="hr-HR" sz="2800" dirty="0" smtClean="0">
              <a:ln>
                <a:solidFill>
                  <a:schemeClr val="tx1">
                    <a:lumMod val="85000"/>
                    <a:alpha val="49000"/>
                  </a:schemeClr>
                </a:solidFill>
              </a:ln>
              <a:latin typeface="Arial" pitchFamily="34" charset="0"/>
              <a:cs typeface="Arial" pitchFamily="34" charset="0"/>
            </a:endParaRPr>
          </a:p>
          <a:p>
            <a:pPr algn="l"/>
            <a:endParaRPr lang="hr-HR" sz="2800" dirty="0" smtClean="0">
              <a:ln>
                <a:solidFill>
                  <a:schemeClr val="tx1">
                    <a:lumMod val="85000"/>
                    <a:alpha val="49000"/>
                  </a:schemeClr>
                </a:solidFill>
              </a:ln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5536" y="2828836"/>
            <a:ext cx="828092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176213"/>
            <a:r>
              <a:rPr lang="hr-HR" sz="2800" b="1" dirty="0" smtClean="0"/>
              <a:t>  </a:t>
            </a:r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276872"/>
            <a:ext cx="8224217" cy="35794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80728"/>
            <a:ext cx="7772400" cy="936104"/>
          </a:xfrm>
        </p:spPr>
        <p:txBody>
          <a:bodyPr>
            <a:normAutofit/>
          </a:bodyPr>
          <a:lstStyle/>
          <a:p>
            <a:pPr algn="ctr"/>
            <a:r>
              <a:rPr lang="hr-HR" dirty="0" smtClean="0">
                <a:solidFill>
                  <a:schemeClr val="tx1"/>
                </a:solidFill>
              </a:rPr>
              <a:t> OBRASCI</a:t>
            </a:r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2708920"/>
            <a:ext cx="8280920" cy="3528392"/>
          </a:xfrm>
        </p:spPr>
        <p:txBody>
          <a:bodyPr>
            <a:normAutofit/>
          </a:bodyPr>
          <a:lstStyle/>
          <a:p>
            <a:pPr algn="l"/>
            <a:endParaRPr lang="hr-HR" sz="1500" dirty="0" smtClean="0">
              <a:latin typeface="Arial" pitchFamily="34" charset="0"/>
              <a:cs typeface="Arial" pitchFamily="34" charset="0"/>
            </a:endParaRPr>
          </a:p>
          <a:p>
            <a:pPr algn="l"/>
            <a:endParaRPr lang="hr-HR" sz="1400" dirty="0" smtClean="0">
              <a:ln>
                <a:solidFill>
                  <a:schemeClr val="tx1">
                    <a:lumMod val="85000"/>
                    <a:alpha val="49000"/>
                  </a:schemeClr>
                </a:solidFill>
              </a:ln>
              <a:latin typeface="Arial" pitchFamily="34" charset="0"/>
              <a:cs typeface="Arial" pitchFamily="34" charset="0"/>
            </a:endParaRPr>
          </a:p>
          <a:p>
            <a:pPr algn="l"/>
            <a:endParaRPr lang="hr-HR" sz="1400" dirty="0" smtClean="0">
              <a:ln>
                <a:solidFill>
                  <a:schemeClr val="tx1">
                    <a:lumMod val="85000"/>
                    <a:alpha val="49000"/>
                  </a:schemeClr>
                </a:solidFill>
              </a:ln>
              <a:latin typeface="Arial" pitchFamily="34" charset="0"/>
              <a:cs typeface="Arial" pitchFamily="34" charset="0"/>
            </a:endParaRPr>
          </a:p>
          <a:p>
            <a:pPr algn="l"/>
            <a:endParaRPr lang="hr-HR" sz="2800" dirty="0" smtClean="0">
              <a:ln>
                <a:solidFill>
                  <a:schemeClr val="tx1">
                    <a:lumMod val="85000"/>
                    <a:alpha val="49000"/>
                  </a:schemeClr>
                </a:solidFill>
              </a:ln>
              <a:latin typeface="Arial" pitchFamily="34" charset="0"/>
              <a:cs typeface="Arial" pitchFamily="34" charset="0"/>
            </a:endParaRPr>
          </a:p>
          <a:p>
            <a:pPr algn="l"/>
            <a:endParaRPr lang="hr-HR" sz="2800" dirty="0" smtClean="0">
              <a:ln>
                <a:solidFill>
                  <a:schemeClr val="tx1">
                    <a:lumMod val="85000"/>
                    <a:alpha val="49000"/>
                  </a:schemeClr>
                </a:solidFill>
              </a:ln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5536" y="2828836"/>
            <a:ext cx="828092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176213"/>
            <a:r>
              <a:rPr lang="hr-HR" sz="2800" b="1" dirty="0" smtClean="0"/>
              <a:t>  </a:t>
            </a:r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</p:txBody>
      </p:sp>
      <p:sp>
        <p:nvSpPr>
          <p:cNvPr id="6" name="Rectangle 5"/>
          <p:cNvSpPr/>
          <p:nvPr/>
        </p:nvSpPr>
        <p:spPr>
          <a:xfrm>
            <a:off x="683568" y="1997839"/>
            <a:ext cx="792088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800" b="1" dirty="0" err="1" smtClean="0"/>
              <a:t>Obrazac</a:t>
            </a:r>
            <a:r>
              <a:rPr lang="en-GB" sz="2800" b="1" dirty="0" smtClean="0"/>
              <a:t> A: </a:t>
            </a:r>
            <a:r>
              <a:rPr lang="en-GB" sz="2800" b="1" dirty="0" err="1" smtClean="0"/>
              <a:t>Svrha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i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opravdanost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projekta</a:t>
            </a:r>
            <a:endParaRPr lang="en-GB" sz="2800" b="1" dirty="0" smtClean="0"/>
          </a:p>
          <a:p>
            <a:pPr algn="just"/>
            <a:r>
              <a:rPr lang="en-GB" sz="2800" dirty="0" err="1" smtClean="0"/>
              <a:t>Naznačite</a:t>
            </a:r>
            <a:r>
              <a:rPr lang="en-GB" sz="2800" dirty="0" smtClean="0"/>
              <a:t> problem </a:t>
            </a:r>
            <a:r>
              <a:rPr lang="en-GB" sz="2800" dirty="0" err="1" smtClean="0"/>
              <a:t>koji</a:t>
            </a:r>
            <a:r>
              <a:rPr lang="en-GB" sz="2800" dirty="0" smtClean="0"/>
              <a:t> </a:t>
            </a:r>
            <a:r>
              <a:rPr lang="en-GB" sz="2800" dirty="0" err="1" smtClean="0"/>
              <a:t>projekt</a:t>
            </a:r>
            <a:r>
              <a:rPr lang="en-GB" sz="2800" dirty="0" smtClean="0"/>
              <a:t> </a:t>
            </a:r>
            <a:r>
              <a:rPr lang="en-GB" sz="2800" dirty="0" err="1" smtClean="0"/>
              <a:t>želi</a:t>
            </a:r>
            <a:r>
              <a:rPr lang="en-GB" sz="2800" dirty="0" smtClean="0"/>
              <a:t> </a:t>
            </a:r>
            <a:r>
              <a:rPr lang="en-GB" sz="2800" dirty="0" err="1" smtClean="0"/>
              <a:t>riješiti</a:t>
            </a:r>
            <a:r>
              <a:rPr lang="en-GB" sz="2800" dirty="0" smtClean="0"/>
              <a:t> </a:t>
            </a:r>
            <a:r>
              <a:rPr lang="en-GB" sz="2800" dirty="0" err="1" smtClean="0"/>
              <a:t>i</a:t>
            </a:r>
            <a:r>
              <a:rPr lang="en-GB" sz="2800" dirty="0" smtClean="0"/>
              <a:t> </a:t>
            </a:r>
            <a:r>
              <a:rPr lang="en-GB" sz="2800" dirty="0" err="1" smtClean="0"/>
              <a:t>uvrstite</a:t>
            </a:r>
            <a:r>
              <a:rPr lang="en-GB" sz="2800" dirty="0" smtClean="0"/>
              <a:t> </a:t>
            </a:r>
            <a:r>
              <a:rPr lang="en-GB" sz="2800" dirty="0" err="1" smtClean="0"/>
              <a:t>relevantne</a:t>
            </a:r>
            <a:r>
              <a:rPr lang="en-GB" sz="2800" dirty="0" smtClean="0"/>
              <a:t> </a:t>
            </a:r>
            <a:r>
              <a:rPr lang="en-GB" sz="2800" dirty="0" err="1" smtClean="0"/>
              <a:t>podatke</a:t>
            </a:r>
            <a:endParaRPr lang="en-GB" sz="2800" dirty="0" smtClean="0"/>
          </a:p>
          <a:p>
            <a:pPr algn="just"/>
            <a:endParaRPr lang="hr-HR" sz="2800" dirty="0" smtClean="0"/>
          </a:p>
          <a:p>
            <a:pPr algn="just"/>
            <a:r>
              <a:rPr lang="hr-HR" sz="2800" b="1" dirty="0" smtClean="0"/>
              <a:t> </a:t>
            </a:r>
            <a:r>
              <a:rPr lang="en-GB" sz="2800" b="1" dirty="0" err="1" smtClean="0"/>
              <a:t>Obrazac</a:t>
            </a:r>
            <a:r>
              <a:rPr lang="en-GB" sz="2800" b="1" dirty="0" smtClean="0"/>
              <a:t> B1: </a:t>
            </a:r>
            <a:r>
              <a:rPr lang="en-GB" sz="2800" b="1" dirty="0" err="1" smtClean="0"/>
              <a:t>Relevantnost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projektne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prijave</a:t>
            </a:r>
            <a:endParaRPr lang="en-GB" sz="2800" b="1" dirty="0" smtClean="0"/>
          </a:p>
          <a:p>
            <a:pPr algn="just">
              <a:buNone/>
            </a:pPr>
            <a:r>
              <a:rPr lang="hr-HR" sz="2800" dirty="0" smtClean="0"/>
              <a:t> Opišite problem i potkrijepite ga relevantnim      podacima</a:t>
            </a:r>
          </a:p>
          <a:p>
            <a:pPr>
              <a:buNone/>
            </a:pPr>
            <a:endParaRPr lang="hr-HR" sz="2800" dirty="0" smtClean="0"/>
          </a:p>
          <a:p>
            <a:pPr>
              <a:buNone/>
            </a:pPr>
            <a:endParaRPr lang="hr-HR" sz="2800" dirty="0" smtClean="0"/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80728"/>
            <a:ext cx="7772400" cy="936104"/>
          </a:xfrm>
        </p:spPr>
        <p:txBody>
          <a:bodyPr>
            <a:normAutofit/>
          </a:bodyPr>
          <a:lstStyle/>
          <a:p>
            <a:pPr algn="ctr"/>
            <a:r>
              <a:rPr lang="hr-HR" dirty="0" smtClean="0">
                <a:solidFill>
                  <a:schemeClr val="tx1"/>
                </a:solidFill>
              </a:rPr>
              <a:t> CILJ</a:t>
            </a:r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2708920"/>
            <a:ext cx="8280920" cy="3528392"/>
          </a:xfrm>
        </p:spPr>
        <p:txBody>
          <a:bodyPr>
            <a:normAutofit/>
          </a:bodyPr>
          <a:lstStyle/>
          <a:p>
            <a:pPr algn="l"/>
            <a:endParaRPr lang="hr-HR" sz="1500" dirty="0" smtClean="0">
              <a:latin typeface="Arial" pitchFamily="34" charset="0"/>
              <a:cs typeface="Arial" pitchFamily="34" charset="0"/>
            </a:endParaRPr>
          </a:p>
          <a:p>
            <a:pPr algn="l"/>
            <a:endParaRPr lang="hr-HR" sz="1400" dirty="0" smtClean="0">
              <a:ln>
                <a:solidFill>
                  <a:schemeClr val="tx1">
                    <a:lumMod val="85000"/>
                    <a:alpha val="49000"/>
                  </a:schemeClr>
                </a:solidFill>
              </a:ln>
              <a:latin typeface="Arial" pitchFamily="34" charset="0"/>
              <a:cs typeface="Arial" pitchFamily="34" charset="0"/>
            </a:endParaRPr>
          </a:p>
          <a:p>
            <a:pPr algn="l"/>
            <a:endParaRPr lang="hr-HR" sz="1400" dirty="0" smtClean="0">
              <a:ln>
                <a:solidFill>
                  <a:schemeClr val="tx1">
                    <a:lumMod val="85000"/>
                    <a:alpha val="49000"/>
                  </a:schemeClr>
                </a:solidFill>
              </a:ln>
              <a:latin typeface="Arial" pitchFamily="34" charset="0"/>
              <a:cs typeface="Arial" pitchFamily="34" charset="0"/>
            </a:endParaRPr>
          </a:p>
          <a:p>
            <a:pPr algn="l"/>
            <a:endParaRPr lang="hr-HR" sz="2800" dirty="0" smtClean="0">
              <a:ln>
                <a:solidFill>
                  <a:schemeClr val="tx1">
                    <a:lumMod val="85000"/>
                    <a:alpha val="49000"/>
                  </a:schemeClr>
                </a:solidFill>
              </a:ln>
              <a:latin typeface="Arial" pitchFamily="34" charset="0"/>
              <a:cs typeface="Arial" pitchFamily="34" charset="0"/>
            </a:endParaRPr>
          </a:p>
          <a:p>
            <a:pPr algn="l"/>
            <a:endParaRPr lang="hr-HR" sz="2800" dirty="0" smtClean="0"/>
          </a:p>
          <a:p>
            <a:pPr algn="just"/>
            <a:r>
              <a:rPr lang="hr-HR" sz="2800" dirty="0" smtClean="0">
                <a:latin typeface="Constantia" pitchFamily="18" charset="0"/>
              </a:rPr>
              <a:t>Uočenu problematiku  iz  problemskog stabla</a:t>
            </a:r>
          </a:p>
          <a:p>
            <a:pPr algn="just"/>
            <a:r>
              <a:rPr lang="hr-HR" sz="2800" dirty="0" smtClean="0">
                <a:ln>
                  <a:solidFill>
                    <a:schemeClr val="tx1">
                      <a:lumMod val="85000"/>
                      <a:alpha val="49000"/>
                    </a:schemeClr>
                  </a:solidFill>
                </a:ln>
                <a:latin typeface="Constantia" pitchFamily="18" charset="0"/>
                <a:cs typeface="Arial" pitchFamily="34" charset="0"/>
              </a:rPr>
              <a:t>zamjenjujemo rješenjima odnosno ciljevima</a:t>
            </a:r>
          </a:p>
        </p:txBody>
      </p:sp>
      <p:sp>
        <p:nvSpPr>
          <p:cNvPr id="4" name="Rectangle 3"/>
          <p:cNvSpPr/>
          <p:nvPr/>
        </p:nvSpPr>
        <p:spPr>
          <a:xfrm>
            <a:off x="395536" y="2828836"/>
            <a:ext cx="828092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176213"/>
            <a:r>
              <a:rPr lang="hr-HR" sz="2800" b="1" dirty="0" smtClean="0"/>
              <a:t>  </a:t>
            </a:r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</p:txBody>
      </p:sp>
      <p:sp>
        <p:nvSpPr>
          <p:cNvPr id="6" name="Rectangle 5"/>
          <p:cNvSpPr/>
          <p:nvPr/>
        </p:nvSpPr>
        <p:spPr>
          <a:xfrm>
            <a:off x="683568" y="1997839"/>
            <a:ext cx="792088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2132856"/>
            <a:ext cx="7416824" cy="1944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80728"/>
            <a:ext cx="7772400" cy="936104"/>
          </a:xfrm>
        </p:spPr>
        <p:txBody>
          <a:bodyPr>
            <a:normAutofit/>
          </a:bodyPr>
          <a:lstStyle/>
          <a:p>
            <a:pPr algn="ctr"/>
            <a:r>
              <a:rPr lang="hr-HR" dirty="0" smtClean="0">
                <a:solidFill>
                  <a:schemeClr val="tx1"/>
                </a:solidFill>
              </a:rPr>
              <a:t> IZBOR</a:t>
            </a:r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2708920"/>
            <a:ext cx="8280920" cy="3528392"/>
          </a:xfrm>
        </p:spPr>
        <p:txBody>
          <a:bodyPr>
            <a:normAutofit/>
          </a:bodyPr>
          <a:lstStyle/>
          <a:p>
            <a:pPr algn="l"/>
            <a:endParaRPr lang="hr-HR" sz="1500" dirty="0" smtClean="0">
              <a:latin typeface="Arial" pitchFamily="34" charset="0"/>
              <a:cs typeface="Arial" pitchFamily="34" charset="0"/>
            </a:endParaRPr>
          </a:p>
          <a:p>
            <a:pPr algn="l"/>
            <a:endParaRPr lang="hr-HR" sz="1400" dirty="0" smtClean="0">
              <a:ln>
                <a:solidFill>
                  <a:schemeClr val="tx1">
                    <a:lumMod val="85000"/>
                    <a:alpha val="49000"/>
                  </a:schemeClr>
                </a:solidFill>
              </a:ln>
              <a:latin typeface="Arial" pitchFamily="34" charset="0"/>
              <a:cs typeface="Arial" pitchFamily="34" charset="0"/>
            </a:endParaRPr>
          </a:p>
          <a:p>
            <a:pPr algn="l"/>
            <a:endParaRPr lang="hr-HR" sz="1400" dirty="0" smtClean="0">
              <a:ln>
                <a:solidFill>
                  <a:schemeClr val="tx1">
                    <a:lumMod val="85000"/>
                    <a:alpha val="49000"/>
                  </a:schemeClr>
                </a:solidFill>
              </a:ln>
              <a:latin typeface="Arial" pitchFamily="34" charset="0"/>
              <a:cs typeface="Arial" pitchFamily="34" charset="0"/>
            </a:endParaRPr>
          </a:p>
          <a:p>
            <a:pPr algn="l"/>
            <a:endParaRPr lang="hr-HR" sz="2800" dirty="0" smtClean="0">
              <a:ln>
                <a:solidFill>
                  <a:schemeClr val="tx1">
                    <a:lumMod val="85000"/>
                    <a:alpha val="49000"/>
                  </a:schemeClr>
                </a:solidFill>
              </a:ln>
              <a:latin typeface="Arial" pitchFamily="34" charset="0"/>
              <a:cs typeface="Arial" pitchFamily="34" charset="0"/>
            </a:endParaRPr>
          </a:p>
          <a:p>
            <a:pPr algn="l"/>
            <a:endParaRPr lang="hr-HR" sz="28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395536" y="2828836"/>
            <a:ext cx="828092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176213"/>
            <a:r>
              <a:rPr lang="hr-HR" sz="2800" b="1" dirty="0" smtClean="0"/>
              <a:t>  </a:t>
            </a:r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</p:txBody>
      </p:sp>
      <p:sp>
        <p:nvSpPr>
          <p:cNvPr id="6" name="Rectangle 5"/>
          <p:cNvSpPr/>
          <p:nvPr/>
        </p:nvSpPr>
        <p:spPr>
          <a:xfrm>
            <a:off x="683568" y="1997839"/>
            <a:ext cx="792088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</p:txBody>
      </p:sp>
      <p:sp>
        <p:nvSpPr>
          <p:cNvPr id="8" name="Rectangle 7"/>
          <p:cNvSpPr/>
          <p:nvPr/>
        </p:nvSpPr>
        <p:spPr>
          <a:xfrm>
            <a:off x="251520" y="2551837"/>
            <a:ext cx="8568952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dirty="0" smtClean="0"/>
              <a:t>     Polazište za našu strategiju:</a:t>
            </a:r>
          </a:p>
          <a:p>
            <a:endParaRPr lang="hr-HR" sz="2800" dirty="0" smtClean="0"/>
          </a:p>
          <a:p>
            <a:pPr lvl="1"/>
            <a:r>
              <a:rPr lang="hr-HR" sz="2800" dirty="0" smtClean="0"/>
              <a:t>ODLUKA  -  koje ciljeve možemo ili ne možemo uključiti u svoj projekt</a:t>
            </a:r>
          </a:p>
          <a:p>
            <a:pPr lvl="1"/>
            <a:endParaRPr lang="hr-HR" sz="2800" dirty="0" smtClean="0"/>
          </a:p>
          <a:p>
            <a:pPr lvl="1"/>
            <a:endParaRPr lang="hr-HR" sz="2800" dirty="0" smtClean="0"/>
          </a:p>
          <a:p>
            <a:pPr lvl="1"/>
            <a:endParaRPr lang="hr-HR" sz="2800" dirty="0" smtClean="0"/>
          </a:p>
          <a:p>
            <a:pPr lvl="1"/>
            <a:endParaRPr lang="hr-HR" dirty="0" smtClean="0"/>
          </a:p>
          <a:p>
            <a:pPr lvl="1"/>
            <a:endParaRPr lang="hr-HR" dirty="0" smtClean="0"/>
          </a:p>
          <a:p>
            <a:pPr lvl="1"/>
            <a:endParaRPr lang="hr-HR" dirty="0" smtClean="0"/>
          </a:p>
          <a:p>
            <a:pPr lvl="1"/>
            <a:endParaRPr lang="hr-HR" dirty="0" smtClean="0"/>
          </a:p>
          <a:p>
            <a:pPr lvl="1"/>
            <a:endParaRPr lang="hr-HR" dirty="0" smtClean="0"/>
          </a:p>
          <a:p>
            <a:pPr lvl="1"/>
            <a:endParaRPr lang="hr-HR" dirty="0" smtClean="0"/>
          </a:p>
          <a:p>
            <a:pPr lvl="1"/>
            <a:endParaRPr lang="hr-H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5397</TotalTime>
  <Words>1935</Words>
  <Application>Microsoft Office PowerPoint</Application>
  <PresentationFormat>On-screen Show (4:3)</PresentationFormat>
  <Paragraphs>1038</Paragraphs>
  <Slides>54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54</vt:i4>
      </vt:variant>
    </vt:vector>
  </HeadingPairs>
  <TitlesOfParts>
    <vt:vector size="56" baseType="lpstr">
      <vt:lpstr>Median</vt:lpstr>
      <vt:lpstr>Flow</vt:lpstr>
      <vt:lpstr>KAKO PISATI PROJEKT</vt:lpstr>
      <vt:lpstr>INES RUDELIĆ-DIPL.POLITOLOG</vt:lpstr>
      <vt:lpstr>PROJEKT</vt:lpstr>
      <vt:lpstr> PROBLEM</vt:lpstr>
      <vt:lpstr> PROBLEMSKO STABLO</vt:lpstr>
      <vt:lpstr> PROBLEMSKO STABLO</vt:lpstr>
      <vt:lpstr> OBRASCI</vt:lpstr>
      <vt:lpstr> CILJ</vt:lpstr>
      <vt:lpstr> IZBOR</vt:lpstr>
      <vt:lpstr> CILJEVI</vt:lpstr>
      <vt:lpstr> CILJEVI</vt:lpstr>
      <vt:lpstr> NEDOSTACI PROJEKATA</vt:lpstr>
      <vt:lpstr> CILJ</vt:lpstr>
      <vt:lpstr> KRITERIJ BODOVANJA</vt:lpstr>
      <vt:lpstr>KORACI</vt:lpstr>
      <vt:lpstr>LOGIČKA MATRICA</vt:lpstr>
      <vt:lpstr> STABLO CILJEVA</vt:lpstr>
      <vt:lpstr> GREŠKE</vt:lpstr>
      <vt:lpstr> CILJNA SKUPINA</vt:lpstr>
      <vt:lpstr> CILJNA SKUPINA</vt:lpstr>
      <vt:lpstr> CILJNA SKUPINA</vt:lpstr>
      <vt:lpstr> POGREŠNE CILJNE SKUPINE</vt:lpstr>
      <vt:lpstr>POGREŠNE CILJNE SKUPINE </vt:lpstr>
      <vt:lpstr> PRIMJER DOBRE PRAKSE</vt:lpstr>
      <vt:lpstr> OPIS CILJNE SKUPINE</vt:lpstr>
      <vt:lpstr> AKTIVNOSTI</vt:lpstr>
      <vt:lpstr> MJERLJIVI REZULTATI</vt:lpstr>
      <vt:lpstr> POKAZATELJI</vt:lpstr>
      <vt:lpstr> POKAZATELJI</vt:lpstr>
      <vt:lpstr> CILJ</vt:lpstr>
      <vt:lpstr> ELEMENT PROJEKTA</vt:lpstr>
      <vt:lpstr> AKTIVNOSTI</vt:lpstr>
      <vt:lpstr> AKTIVNOSTI</vt:lpstr>
      <vt:lpstr> AKTIVNOSTI</vt:lpstr>
      <vt:lpstr> CILJ</vt:lpstr>
      <vt:lpstr> CILJ</vt:lpstr>
      <vt:lpstr> CILJ</vt:lpstr>
      <vt:lpstr> CILJ</vt:lpstr>
      <vt:lpstr> CILJ</vt:lpstr>
      <vt:lpstr> CILJ</vt:lpstr>
      <vt:lpstr> CILJ</vt:lpstr>
      <vt:lpstr> CILJ</vt:lpstr>
      <vt:lpstr> CILJ</vt:lpstr>
      <vt:lpstr> CILJ</vt:lpstr>
      <vt:lpstr> CILJ</vt:lpstr>
      <vt:lpstr> CILJ</vt:lpstr>
      <vt:lpstr> CILJ</vt:lpstr>
      <vt:lpstr> CILJ</vt:lpstr>
      <vt:lpstr> CILJ</vt:lpstr>
      <vt:lpstr> CILJ</vt:lpstr>
      <vt:lpstr> CILJ</vt:lpstr>
      <vt:lpstr> CILJ</vt:lpstr>
      <vt:lpstr> CILJ</vt:lpstr>
      <vt:lpstr>Slide 54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Marko</dc:creator>
  <cp:lastModifiedBy>Marko</cp:lastModifiedBy>
  <cp:revision>620</cp:revision>
  <dcterms:created xsi:type="dcterms:W3CDTF">2013-04-10T07:19:58Z</dcterms:created>
  <dcterms:modified xsi:type="dcterms:W3CDTF">2016-07-28T15:50:54Z</dcterms:modified>
</cp:coreProperties>
</file>