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11" r:id="rId2"/>
    <p:sldId id="290" r:id="rId3"/>
    <p:sldId id="269" r:id="rId4"/>
    <p:sldId id="291" r:id="rId5"/>
    <p:sldId id="292" r:id="rId6"/>
    <p:sldId id="270" r:id="rId7"/>
    <p:sldId id="299" r:id="rId8"/>
    <p:sldId id="316" r:id="rId9"/>
    <p:sldId id="317" r:id="rId10"/>
    <p:sldId id="309" r:id="rId11"/>
    <p:sldId id="318" r:id="rId12"/>
    <p:sldId id="319" r:id="rId13"/>
    <p:sldId id="271" r:id="rId14"/>
    <p:sldId id="302" r:id="rId15"/>
    <p:sldId id="293" r:id="rId16"/>
    <p:sldId id="272" r:id="rId17"/>
    <p:sldId id="300" r:id="rId18"/>
    <p:sldId id="273" r:id="rId19"/>
    <p:sldId id="296" r:id="rId20"/>
    <p:sldId id="310" r:id="rId21"/>
    <p:sldId id="312" r:id="rId22"/>
    <p:sldId id="315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25E3-5AE5-45F6-8D79-1E8A242B80C6}" type="datetimeFigureOut">
              <a:rPr lang="hr-HR" smtClean="0"/>
              <a:pPr/>
              <a:t>18.1.2015.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D9016-1D77-4896-BCD9-78812E68E21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9016-1D77-4896-BCD9-78812E68E210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876D25A-DFD6-4FB8-BD91-3B79884D81F7}" type="datetimeFigureOut">
              <a:rPr lang="hr-HR" smtClean="0"/>
              <a:pPr/>
              <a:t>18.1.2015.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18.1.2015.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876D25A-DFD6-4FB8-BD91-3B79884D81F7}" type="datetimeFigureOut">
              <a:rPr lang="hr-HR" smtClean="0"/>
              <a:pPr/>
              <a:t>18.1.2015.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18.1.2015.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18.1.2015.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76D25A-DFD6-4FB8-BD91-3B79884D81F7}" type="datetimeFigureOut">
              <a:rPr lang="hr-HR" smtClean="0"/>
              <a:pPr/>
              <a:t>18.1.2015.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76D25A-DFD6-4FB8-BD91-3B79884D81F7}" type="datetimeFigureOut">
              <a:rPr lang="hr-HR" smtClean="0"/>
              <a:pPr/>
              <a:t>18.1.2015.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18.1.2015.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18.1.2015.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18.1.2015.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876D25A-DFD6-4FB8-BD91-3B79884D81F7}" type="datetimeFigureOut">
              <a:rPr lang="hr-HR" smtClean="0"/>
              <a:pPr/>
              <a:t>18.1.2015.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76D25A-DFD6-4FB8-BD91-3B79884D81F7}" type="datetimeFigureOut">
              <a:rPr lang="hr-HR" smtClean="0"/>
              <a:pPr/>
              <a:t>18.1.2015.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" name="Picture 9" descr="l2.jpg"/>
          <p:cNvPicPr/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0352" y="188640"/>
            <a:ext cx="1187624" cy="260648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MI 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KREIRAMO 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SVOJ POSAO.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8460432" cy="3960440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Izradila: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INES RUDELIĆ, diplomirani politolog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Udruga LIBERA za edukaciju i samozapošljavanje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Ostrovička 4, 10000 Zagreb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tel.8893675, 095-850-83-99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Zagreb, 19.08.2014.</a:t>
            </a:r>
            <a:r>
              <a:rPr lang="hr-HR" dirty="0" smtClean="0"/>
              <a:t>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D.O.O.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društvo u koje jedna ili više pravnih ili fizičkih osoba ulažu temeljne uloge s kojima sudjeluju u unaprijed dogovorenom temeljnom kapitalu</a:t>
            </a:r>
          </a:p>
          <a:p>
            <a:r>
              <a:rPr lang="hr-HR" sz="2800" b="1" i="1" dirty="0" smtClean="0">
                <a:latin typeface="Arial" pitchFamily="34" charset="0"/>
                <a:cs typeface="Arial" pitchFamily="34" charset="0"/>
              </a:rPr>
              <a:t>temeljni kapital minimalno iznosi</a:t>
            </a:r>
          </a:p>
          <a:p>
            <a:pPr>
              <a:buNone/>
            </a:pPr>
            <a:r>
              <a:rPr lang="hr-HR" sz="2800" b="1" i="1" dirty="0" smtClean="0">
                <a:latin typeface="Arial" pitchFamily="34" charset="0"/>
                <a:cs typeface="Arial" pitchFamily="34" charset="0"/>
              </a:rPr>
              <a:t>   KN 20.000,00</a:t>
            </a: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trošak osnivanja od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4.300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do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7.500 kuna 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r-HR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kao vlasnik odgovarate do iznosa koji ste uložili (20.000 kn), a ne svom svojom imovinom </a:t>
            </a:r>
          </a:p>
          <a:p>
            <a:pPr algn="ctr">
              <a:buNone/>
            </a:pPr>
            <a:r>
              <a:rPr lang="hr-H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3600" dirty="0" smtClean="0">
                <a:latin typeface="Arial" pitchFamily="34" charset="0"/>
                <a:cs typeface="Arial" pitchFamily="34" charset="0"/>
              </a:rPr>
            </a:br>
            <a:r>
              <a:rPr lang="hr-HR" sz="3600" dirty="0" smtClean="0">
                <a:latin typeface="Arial" pitchFamily="34" charset="0"/>
                <a:cs typeface="Arial" pitchFamily="34" charset="0"/>
              </a:rPr>
              <a:t>plaćate porez na dobit od 20%  </a:t>
            </a:r>
            <a:br>
              <a:rPr lang="hr-HR" sz="3600" dirty="0" smtClean="0">
                <a:latin typeface="Arial" pitchFamily="34" charset="0"/>
                <a:cs typeface="Arial" pitchFamily="34" charset="0"/>
              </a:rPr>
            </a:br>
            <a:r>
              <a:rPr lang="hr-H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3600" dirty="0" smtClean="0">
                <a:latin typeface="Arial" pitchFamily="34" charset="0"/>
                <a:cs typeface="Arial" pitchFamily="34" charset="0"/>
              </a:rPr>
            </a:br>
            <a:r>
              <a:rPr lang="hr-HR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hr-HR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možete registrirati neograničeni broj djelatnosti </a:t>
            </a:r>
            <a:endParaRPr lang="hr-HR" sz="35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NEDOSTACI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hr-HR" sz="3600" b="1" i="1" dirty="0" smtClean="0"/>
              <a:t>    </a:t>
            </a:r>
            <a:r>
              <a:rPr lang="hr-HR" sz="11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veliki trošak osnivanja  i naknadnih promjena</a:t>
            </a:r>
          </a:p>
          <a:p>
            <a:pPr algn="ctr">
              <a:buNone/>
            </a:pPr>
            <a:r>
              <a:rPr lang="hr-HR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1200" dirty="0" smtClean="0">
                <a:latin typeface="Arial" pitchFamily="34" charset="0"/>
                <a:cs typeface="Arial" pitchFamily="34" charset="0"/>
              </a:rPr>
            </a:br>
            <a:r>
              <a:rPr lang="hr-H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1200" b="1" i="1" dirty="0" smtClean="0">
                <a:latin typeface="Arial" pitchFamily="34" charset="0"/>
                <a:cs typeface="Arial" pitchFamily="34" charset="0"/>
              </a:rPr>
              <a:t>skup i dugotrajan proces zatvaranja tvrtke  </a:t>
            </a:r>
          </a:p>
          <a:p>
            <a:pPr algn="ctr">
              <a:buNone/>
            </a:pPr>
            <a:r>
              <a:rPr lang="hr-HR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1200" dirty="0" smtClean="0">
                <a:latin typeface="Arial" pitchFamily="34" charset="0"/>
                <a:cs typeface="Arial" pitchFamily="34" charset="0"/>
              </a:rPr>
            </a:br>
            <a:r>
              <a:rPr lang="hr-HR" sz="1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PDV  po izdanom računu </a:t>
            </a:r>
          </a:p>
          <a:p>
            <a:pPr algn="ctr">
              <a:buNone/>
            </a:pPr>
            <a:r>
              <a:rPr lang="hr-HR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1200" dirty="0" smtClean="0">
                <a:latin typeface="Arial" pitchFamily="34" charset="0"/>
                <a:cs typeface="Arial" pitchFamily="34" charset="0"/>
              </a:rPr>
            </a:br>
            <a:r>
              <a:rPr lang="hr-HR" sz="11200" b="1" i="1" dirty="0" smtClean="0">
                <a:latin typeface="Arial" pitchFamily="34" charset="0"/>
                <a:cs typeface="Arial" pitchFamily="34" charset="0"/>
              </a:rPr>
              <a:t> kompliciranije računovodstvo </a:t>
            </a:r>
          </a:p>
          <a:p>
            <a:pPr algn="ctr">
              <a:buNone/>
            </a:pPr>
            <a:r>
              <a:rPr lang="hr-HR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1200" dirty="0" smtClean="0">
                <a:latin typeface="Arial" pitchFamily="34" charset="0"/>
                <a:cs typeface="Arial" pitchFamily="34" charset="0"/>
              </a:rPr>
            </a:br>
            <a:r>
              <a:rPr lang="hr-HR" sz="1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uzimanje gotovine s računa tvrtke  samo uz dokumentaciju </a:t>
            </a:r>
            <a:r>
              <a:rPr lang="hr-HR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1200" dirty="0" smtClean="0">
                <a:latin typeface="Arial" pitchFamily="34" charset="0"/>
                <a:cs typeface="Arial" pitchFamily="34" charset="0"/>
              </a:rPr>
            </a:br>
            <a:r>
              <a:rPr lang="hr-HR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1200" dirty="0" smtClean="0">
                <a:latin typeface="Arial" pitchFamily="34" charset="0"/>
                <a:cs typeface="Arial" pitchFamily="34" charset="0"/>
              </a:rPr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endParaRPr lang="hr-HR" sz="35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JEDNOSTAVNO DRUŠTVO S OGRANIČENOM ODGOVORNOŠĆU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hr-HR" b="1" dirty="0" smtClean="0"/>
              <a:t>    </a:t>
            </a:r>
            <a:endParaRPr lang="hr-HR" dirty="0" smtClean="0"/>
          </a:p>
          <a:p>
            <a:pPr algn="just"/>
            <a:r>
              <a:rPr lang="hr-HR" dirty="0" smtClean="0">
                <a:latin typeface="Arial" pitchFamily="34" charset="0"/>
                <a:cs typeface="Arial" pitchFamily="34" charset="0"/>
              </a:rPr>
              <a:t>ima oznaku “jednostavno društvo s ograničenom odgovornošću”, ili „j.d.o.o.“ </a:t>
            </a:r>
          </a:p>
          <a:p>
            <a:pPr algn="just"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dirty="0" smtClean="0">
                <a:latin typeface="Arial" pitchFamily="34" charset="0"/>
                <a:cs typeface="Arial" pitchFamily="34" charset="0"/>
              </a:rPr>
              <a:t>najniži iznos temeljnog kapitala jednostavnog društva s ograničenom odgovornošću je 10 kuna, a najniži nominalni iznos poslovnog udjela je 1 kuna . </a:t>
            </a:r>
          </a:p>
          <a:p>
            <a:pPr algn="just"/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RAZLIKA D.O.O/JD.O-O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hr-HR" dirty="0" smtClean="0"/>
              <a:t>	</a:t>
            </a:r>
          </a:p>
          <a:p>
            <a:pPr algn="ctr">
              <a:buNone/>
            </a:pPr>
            <a:r>
              <a:rPr lang="hr-HR" sz="19200" dirty="0" smtClean="0"/>
              <a:t>   </a:t>
            </a:r>
          </a:p>
          <a:p>
            <a:pPr algn="ctr">
              <a:buNone/>
            </a:pPr>
            <a:r>
              <a:rPr lang="hr-HR" sz="19200" dirty="0" smtClean="0"/>
              <a:t>1/4 </a:t>
            </a:r>
            <a:r>
              <a:rPr lang="vi-VN" sz="19200" dirty="0" smtClean="0"/>
              <a:t>dobiti</a:t>
            </a:r>
            <a:r>
              <a:rPr lang="hr-HR" sz="19200" dirty="0" smtClean="0"/>
              <a:t> </a:t>
            </a:r>
            <a:r>
              <a:rPr lang="hr-HR" sz="12800" dirty="0" smtClean="0">
                <a:latin typeface="Arial" pitchFamily="34" charset="0"/>
                <a:cs typeface="Arial" pitchFamily="34" charset="0"/>
              </a:rPr>
              <a:t>treba</a:t>
            </a:r>
            <a:r>
              <a:rPr lang="hr-HR" sz="12800" dirty="0" smtClean="0"/>
              <a:t> </a:t>
            </a:r>
            <a:r>
              <a:rPr lang="vi-VN" sz="12800" dirty="0" smtClean="0"/>
              <a:t>izdvajati u posebne zakonske rezerve </a:t>
            </a:r>
            <a:endParaRPr lang="hr-HR" sz="12800" dirty="0" smtClean="0"/>
          </a:p>
          <a:p>
            <a:pPr algn="ctr">
              <a:buNone/>
            </a:pPr>
            <a:endParaRPr lang="hr-HR" sz="12800" dirty="0" smtClean="0"/>
          </a:p>
          <a:p>
            <a:pPr algn="ctr">
              <a:buNone/>
            </a:pPr>
            <a:endParaRPr lang="hr-HR" sz="12800" dirty="0" smtClean="0"/>
          </a:p>
          <a:p>
            <a:pPr algn="just">
              <a:buNone/>
            </a:pPr>
            <a:endParaRPr lang="hr-HR" dirty="0" smtClean="0"/>
          </a:p>
          <a:p>
            <a:pPr algn="just">
              <a:buNone/>
            </a:pPr>
            <a:r>
              <a:rPr lang="vi-VN" dirty="0" smtClean="0"/>
              <a:t> </a:t>
            </a:r>
            <a:r>
              <a:rPr lang="hr-HR" dirty="0" smtClean="0"/>
              <a:t>            </a:t>
            </a:r>
            <a:r>
              <a:rPr lang="hr-HR" sz="1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kada </a:t>
            </a:r>
            <a:r>
              <a:rPr lang="vi-VN" sz="1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iznos zakonskih rezervi dosegne vrijednost od 20.000 kuna, j.d.o.o. </a:t>
            </a:r>
            <a:r>
              <a:rPr lang="hr-HR" sz="1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vi-VN" sz="1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ostaje „d.o.o.“</a:t>
            </a:r>
            <a:endParaRPr lang="hr-HR" sz="1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vi-VN" sz="1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1200" b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vi-VN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vi-VN" sz="11200" dirty="0" smtClean="0">
                <a:latin typeface="Arial" pitchFamily="34" charset="0"/>
                <a:cs typeface="Arial" pitchFamily="34" charset="0"/>
              </a:rPr>
            </a:br>
            <a:endParaRPr lang="vi-VN" sz="1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475656" y="1628800"/>
            <a:ext cx="172819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JEDNOSTAVNO DRUŠTVO S OGRANIČENOM ODGOVORNOŠĆU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hr-HR" b="1" i="1" u="sng" dirty="0" smtClean="0">
                <a:solidFill>
                  <a:srgbClr val="0070C0"/>
                </a:solidFill>
              </a:rPr>
              <a:t>Potrebna dokumentacija</a:t>
            </a:r>
          </a:p>
          <a:p>
            <a:pPr algn="just"/>
            <a:r>
              <a:rPr lang="hr-HR" dirty="0" smtClean="0"/>
              <a:t>obrazac Zapisnika o osnivanju </a:t>
            </a:r>
          </a:p>
          <a:p>
            <a:pPr algn="just"/>
            <a:endParaRPr lang="hr-HR" dirty="0" smtClean="0"/>
          </a:p>
          <a:p>
            <a:pPr algn="just"/>
            <a:endParaRPr lang="hr-HR" dirty="0" smtClean="0"/>
          </a:p>
          <a:p>
            <a:pPr algn="just"/>
            <a:endParaRPr lang="hr-HR" dirty="0" smtClean="0"/>
          </a:p>
          <a:p>
            <a:pPr algn="just"/>
            <a:endParaRPr lang="hr-HR" dirty="0" smtClean="0"/>
          </a:p>
          <a:p>
            <a:pPr algn="just"/>
            <a:endParaRPr lang="hr-HR" dirty="0" smtClean="0"/>
          </a:p>
          <a:p>
            <a:pPr algn="just"/>
            <a:endParaRPr lang="hr-HR" dirty="0" smtClean="0"/>
          </a:p>
          <a:p>
            <a:pPr algn="just"/>
            <a:r>
              <a:rPr lang="hr-HR" dirty="0" smtClean="0"/>
              <a:t>navedeno </a:t>
            </a:r>
            <a:r>
              <a:rPr lang="hr-HR" b="1" dirty="0" smtClean="0"/>
              <a:t>popunjava isključivo javni bilježnik.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  <p:pic>
        <p:nvPicPr>
          <p:cNvPr id="6" name="Picture 2" descr="C:\Users\Marko\Dropbox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2"/>
            <a:ext cx="4176464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KORACI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izabere se ime tvrtke,</a:t>
            </a:r>
          </a:p>
          <a:p>
            <a:pPr algn="ctr"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popuni obrazac Zapisnika,</a:t>
            </a:r>
          </a:p>
          <a:p>
            <a:pPr algn="ctr"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plati  usluga bilježnika - 500 kuna,</a:t>
            </a:r>
          </a:p>
          <a:p>
            <a:pPr algn="ctr"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plati 47,5 kuna za Izjavu o nepostojanju dugovanja.</a:t>
            </a:r>
          </a:p>
          <a:p>
            <a:pPr algn="ctr"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otvori račun tvrtke,</a:t>
            </a:r>
          </a:p>
          <a:p>
            <a:pPr algn="ctr"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uplati temeljni kapital i sudske pristojbe za upis i upis osnivanja (60 kuna), te naknada Narodnim novinama za objavu oglasa (200 kuna</a:t>
            </a:r>
            <a:r>
              <a:rPr lang="hr-HR" dirty="0" smtClean="0">
                <a:latin typeface="+mj-lt"/>
              </a:rPr>
              <a:t>).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Down Arrow 3"/>
          <p:cNvSpPr/>
          <p:nvPr/>
        </p:nvSpPr>
        <p:spPr>
          <a:xfrm rot="19550119">
            <a:off x="1029804" y="1816713"/>
            <a:ext cx="519239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own Arrow 4"/>
          <p:cNvSpPr/>
          <p:nvPr/>
        </p:nvSpPr>
        <p:spPr>
          <a:xfrm rot="2056396">
            <a:off x="7812360" y="18448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KORACI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b="1" i="1" dirty="0" smtClean="0"/>
              <a:t> </a:t>
            </a:r>
            <a:r>
              <a:rPr lang="hr-H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vi-VN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kupan trošak iznosi 807,5 kuna plus temeljni kapital (817,5 kuna) </a:t>
            </a:r>
            <a:endParaRPr lang="hr-HR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javni bilježnik kroz sustav Hitro.hr upisuje JDOO u sudski registar elektroničkim putem, u roku od 24 sata</a:t>
            </a:r>
            <a:r>
              <a:rPr lang="hr-H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5" name="Picture 2" descr="C:\Users\Marko\Dropbox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768752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OSNIVANJE ZADRUGE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   </a:t>
            </a:r>
            <a:r>
              <a:rPr lang="hr-HR" sz="3200" b="1" dirty="0" smtClean="0">
                <a:latin typeface="Arial" pitchFamily="34" charset="0"/>
                <a:cs typeface="Arial" pitchFamily="34" charset="0"/>
              </a:rPr>
              <a:t>Sedam osnivača 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-  fizičke osobe ili pravne osobe, članski ulog  ne može biti manji od 1000,00 kn.</a:t>
            </a:r>
            <a:r>
              <a:rPr lang="hr-H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hr-H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1. Osnivačka Skupština      2. Pravila zadruge</a:t>
            </a:r>
            <a:endParaRPr lang="hr-HR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hr-HR" sz="1600" b="1" i="1" dirty="0" smtClean="0">
                <a:latin typeface="Arial" pitchFamily="34" charset="0"/>
                <a:cs typeface="Arial" pitchFamily="34" charset="0"/>
              </a:rPr>
              <a:t>Ovjera potpisa predsjednika Skupštine na Pravilima zadruge kod javnog bilježnika.</a:t>
            </a:r>
          </a:p>
          <a:p>
            <a:endParaRPr lang="hr-HR" dirty="0"/>
          </a:p>
        </p:txBody>
      </p:sp>
      <p:pic>
        <p:nvPicPr>
          <p:cNvPr id="6" name="Picture 2" descr="C:\Users\Marko\Dropbox\free-vector-vector-lovely-countryside-farm_093114_Rural Landscape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7344816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OSNIVANJE ZADRUGE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r-HR" sz="7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Ovjeravanje dokumentacije kod javnog bilježnika</a:t>
            </a:r>
            <a:r>
              <a:rPr lang="hr-HR" sz="7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hr-HR" sz="7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hr-HR" sz="7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dirty="0" smtClean="0">
                <a:solidFill>
                  <a:srgbClr val="0070C0"/>
                </a:solidFill>
              </a:rPr>
              <a:t/>
            </a:r>
            <a:br>
              <a:rPr lang="hr-HR" sz="1600" dirty="0" smtClean="0">
                <a:solidFill>
                  <a:srgbClr val="0070C0"/>
                </a:solidFill>
              </a:rPr>
            </a:br>
            <a:endParaRPr lang="hr-HR" sz="16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hr-HR" sz="16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hr-HR" sz="16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hr-HR" sz="16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hr-HR" sz="16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hr-HR" sz="1600" dirty="0" smtClean="0">
              <a:solidFill>
                <a:srgbClr val="0070C0"/>
              </a:solidFill>
            </a:endParaRPr>
          </a:p>
          <a:p>
            <a:endParaRPr lang="hr-HR" b="1" dirty="0" smtClean="0">
              <a:solidFill>
                <a:srgbClr val="0070C0"/>
              </a:solidFill>
            </a:endParaRPr>
          </a:p>
          <a:p>
            <a:endParaRPr lang="hr-HR" b="1" dirty="0" smtClean="0">
              <a:solidFill>
                <a:srgbClr val="0070C0"/>
              </a:solidFill>
            </a:endParaRPr>
          </a:p>
          <a:p>
            <a:endParaRPr lang="hr-HR" b="1" dirty="0" smtClean="0">
              <a:solidFill>
                <a:srgbClr val="0070C0"/>
              </a:solidFill>
            </a:endParaRPr>
          </a:p>
          <a:p>
            <a:endParaRPr lang="hr-HR" b="1" dirty="0" smtClean="0">
              <a:solidFill>
                <a:srgbClr val="0070C0"/>
              </a:solidFill>
            </a:endParaRPr>
          </a:p>
          <a:p>
            <a:endParaRPr lang="hr-HR" b="1" dirty="0" smtClean="0">
              <a:solidFill>
                <a:srgbClr val="0070C0"/>
              </a:solidFill>
            </a:endParaRPr>
          </a:p>
          <a:p>
            <a:r>
              <a:rPr lang="hr-HR" sz="9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Prijava u registar Trgovačkog suda</a:t>
            </a:r>
            <a:r>
              <a:rPr lang="hr-HR" sz="9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hr-HR" sz="2000" b="1" dirty="0" smtClean="0"/>
              <a:t/>
            </a:r>
            <a:br>
              <a:rPr lang="hr-HR" sz="2000" b="1" dirty="0" smtClean="0"/>
            </a:br>
            <a:endParaRPr lang="hr-HR" i="1" dirty="0" smtClean="0"/>
          </a:p>
          <a:p>
            <a:endParaRPr lang="hr-HR" dirty="0"/>
          </a:p>
        </p:txBody>
      </p:sp>
      <p:pic>
        <p:nvPicPr>
          <p:cNvPr id="4" name="Picture 2" descr="C:\Users\Marko\Dropbox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4176464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IZBOR VRSTE DRUŠTAVA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hangingPunct="0"/>
            <a:endParaRPr lang="hr-HR" sz="2800" dirty="0" smtClean="0"/>
          </a:p>
          <a:p>
            <a:pPr hangingPunct="0">
              <a:buNone/>
            </a:pPr>
            <a:r>
              <a:rPr lang="hr-H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hr-HR" sz="28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vi-VN" sz="28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vijek ćete se susresti sa </a:t>
            </a:r>
            <a:r>
              <a:rPr lang="hr-HR" sz="28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tri izazova:</a:t>
            </a:r>
          </a:p>
          <a:p>
            <a:pPr hangingPunct="0"/>
            <a:endParaRPr lang="hr-HR" sz="2800" dirty="0" smtClean="0"/>
          </a:p>
          <a:p>
            <a:pPr algn="ctr" hangingPunct="0">
              <a:buNone/>
            </a:pPr>
            <a:r>
              <a:rPr lang="hr-HR" sz="2800" b="1" i="1" dirty="0" smtClean="0">
                <a:latin typeface="Arial" pitchFamily="34" charset="0"/>
                <a:cs typeface="Arial" pitchFamily="34" charset="0"/>
              </a:rPr>
              <a:t>Što otvoriti ?</a:t>
            </a:r>
          </a:p>
          <a:p>
            <a:pPr algn="ctr" hangingPunct="0"/>
            <a:endParaRPr lang="hr-HR" sz="2800" dirty="0" smtClean="0"/>
          </a:p>
          <a:p>
            <a:pPr algn="ctr" hangingPunct="0">
              <a:buNone/>
            </a:pPr>
            <a:r>
              <a:rPr lang="hr-HR" sz="2800" b="1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vi-VN" sz="2800" b="1" i="1" dirty="0" smtClean="0">
                <a:latin typeface="Arial" pitchFamily="34" charset="0"/>
                <a:cs typeface="Arial" pitchFamily="34" charset="0"/>
              </a:rPr>
              <a:t>oju dokumentaciju predati</a:t>
            </a:r>
            <a:r>
              <a:rPr lang="hr-HR" sz="2800" b="1" i="1" dirty="0" smtClean="0">
                <a:latin typeface="Arial" pitchFamily="34" charset="0"/>
                <a:cs typeface="Arial" pitchFamily="34" charset="0"/>
              </a:rPr>
              <a:t>?</a:t>
            </a:r>
            <a:endParaRPr lang="hr-HR" sz="2800" b="1" i="1" dirty="0" smtClean="0"/>
          </a:p>
          <a:p>
            <a:pPr algn="ctr" hangingPunct="0"/>
            <a:endParaRPr lang="hr-HR" sz="2800" dirty="0" smtClean="0"/>
          </a:p>
          <a:p>
            <a:pPr algn="ctr" hangingPunct="0">
              <a:buNone/>
            </a:pPr>
            <a:r>
              <a:rPr lang="hr-HR" sz="2800" b="1" i="1" dirty="0" smtClean="0">
                <a:latin typeface="Arial" pitchFamily="34" charset="0"/>
                <a:cs typeface="Arial" pitchFamily="34" charset="0"/>
              </a:rPr>
              <a:t>Kako prikupiti potrebna financijska sredstva?</a:t>
            </a:r>
          </a:p>
          <a:p>
            <a:pPr hangingPunct="0"/>
            <a:endParaRPr lang="hr-HR" sz="2800" i="1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RAZLIKA D.O.O - ZADRUGA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 smtClean="0"/>
              <a:t> </a:t>
            </a: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vi-VN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društvima</a:t>
            </a: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 ograničenom odgovornošću</a:t>
            </a:r>
            <a:r>
              <a:rPr lang="vi-VN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koja su društva kapitala odlučuju </a:t>
            </a:r>
            <a:r>
              <a:rPr lang="vi-VN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samo većinski vlasnici </a:t>
            </a:r>
            <a:r>
              <a:rPr lang="vi-VN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kapitala. Dobit </a:t>
            </a: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vi-VN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ripada većinskom</a:t>
            </a: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vlasniku kapitala, kao i pravo donošenja poslovnih odluka</a:t>
            </a: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vi-VN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vi-VN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adruga je društvo osoba kojom na demokratski i neposredan način </a:t>
            </a:r>
            <a:r>
              <a:rPr lang="vi-VN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upravljaju svi njeni članovi</a:t>
            </a:r>
            <a:r>
              <a:rPr lang="vi-VN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Oni ravnopravno sudjeluju u poslovanju zadruge i raspodjel</a:t>
            </a:r>
            <a:r>
              <a:rPr lang="hr-H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vi-VN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dobiti.</a:t>
            </a:r>
            <a:endParaRPr lang="hr-HR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OPG</a:t>
            </a:r>
            <a:endParaRPr lang="hr-HR" dirty="0"/>
          </a:p>
        </p:txBody>
      </p:sp>
      <p:pic>
        <p:nvPicPr>
          <p:cNvPr id="2050" name="Picture 2" descr="C:\Users\Marko\Dropbox\205865_101640943272607_100002801041017_7484_2550206_n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8"/>
            <a:ext cx="6552728" cy="38450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9552" y="155679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dirty="0" smtClean="0">
                <a:latin typeface="Arial" pitchFamily="34" charset="0"/>
                <a:cs typeface="Arial" pitchFamily="34" charset="0"/>
              </a:rPr>
              <a:t>OPG je samostalna gospodarska i socijalna jedinica koju čine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punoljetni članovi zajedničkoga kućanstva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koji se stalno ili povremeno bave radom na gospodarstvu.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Troškovi registracije od KN 70,00 - 500,00 </a:t>
            </a:r>
          </a:p>
          <a:p>
            <a:pPr lvl="0"/>
            <a:r>
              <a:rPr lang="hr-HR" b="1" dirty="0" smtClean="0">
                <a:solidFill>
                  <a:srgbClr val="002060"/>
                </a:solidFill>
              </a:rPr>
              <a:t>Posjedovni list za poljoprivredno zemljište koje se upisuje ili Ugovor o zakupu ovjeren kod javnog bilježnika</a:t>
            </a:r>
          </a:p>
          <a:p>
            <a:pPr lvl="0"/>
            <a:r>
              <a:rPr lang="hr-HR" b="1" dirty="0" smtClean="0">
                <a:solidFill>
                  <a:srgbClr val="00B0F0"/>
                </a:solidFill>
              </a:rPr>
              <a:t>Obrazac Upisnik koji se kupuje u NN</a:t>
            </a:r>
          </a:p>
          <a:p>
            <a:pPr lvl="0"/>
            <a:r>
              <a:rPr lang="hr-HR" b="1" dirty="0" smtClean="0">
                <a:solidFill>
                  <a:srgbClr val="00B0F0"/>
                </a:solidFill>
              </a:rPr>
              <a:t>Potvrda obveznika PDV-a</a:t>
            </a:r>
          </a:p>
          <a:p>
            <a:r>
              <a:rPr lang="hr-HR" b="1" dirty="0" smtClean="0">
                <a:solidFill>
                  <a:srgbClr val="00B0F0"/>
                </a:solidFill>
              </a:rPr>
              <a:t>Obveznik -  OPG koji ostvari primitke veće od 230.000,00 kuna u jednoj poslovnoj godini</a:t>
            </a:r>
          </a:p>
          <a:p>
            <a:pPr lvl="0"/>
            <a:endParaRPr lang="hr-HR" dirty="0" smtClean="0"/>
          </a:p>
          <a:p>
            <a:pPr algn="just">
              <a:buNone/>
            </a:pPr>
            <a:endParaRPr lang="hr-HR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OSNIVANJE UDRUGE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sz="2600" b="1" dirty="0" smtClean="0">
                <a:latin typeface="Arial" pitchFamily="34" charset="0"/>
                <a:cs typeface="Arial" pitchFamily="34" charset="0"/>
              </a:rPr>
              <a:t>Treba.....</a:t>
            </a:r>
          </a:p>
          <a:p>
            <a:r>
              <a:rPr lang="hr-H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okupiti manje članstvo </a:t>
            </a:r>
          </a:p>
          <a:p>
            <a:r>
              <a:rPr lang="hr-H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provesti osnivačku skupštinu i sastaviti zapisnik sa skupštine</a:t>
            </a:r>
          </a:p>
          <a:p>
            <a:endParaRPr lang="hr-HR" sz="2800" i="1" dirty="0" smtClean="0"/>
          </a:p>
          <a:p>
            <a:endParaRPr lang="hr-HR" sz="2800" i="1" dirty="0" smtClean="0"/>
          </a:p>
          <a:p>
            <a:endParaRPr lang="hr-HR" sz="2800" i="1" dirty="0" smtClean="0"/>
          </a:p>
          <a:p>
            <a:r>
              <a:rPr lang="hr-HR" sz="3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napisati statut </a:t>
            </a:r>
          </a:p>
          <a:p>
            <a:r>
              <a:rPr lang="hr-HR" sz="3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predati dokumentaciju u Gradski ured za opću upravu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2" descr="C:\Users\Marko\Dropbox\winer-14492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24944"/>
            <a:ext cx="5040560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MOGUĆNOSTI FINANCIRANJA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hr-HR" sz="1100" dirty="0" smtClean="0"/>
          </a:p>
          <a:p>
            <a:pPr algn="just"/>
            <a:r>
              <a:rPr lang="hr-HR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Uz micro - poticaje s Burze moguće je zatražiti i poticaje Ministarstva poduzetništva i obrta ili kredit kod </a:t>
            </a:r>
            <a:r>
              <a:rPr lang="vi-VN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Hrvatsk</a:t>
            </a:r>
            <a:r>
              <a:rPr lang="hr-HR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vi-VN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agencij</a:t>
            </a:r>
            <a:r>
              <a:rPr lang="hr-HR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vi-VN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za malo gospodarstvo i investicije</a:t>
            </a:r>
            <a:r>
              <a:rPr lang="hr-HR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 kod Hrvatske banke za obnovu i razvitak</a:t>
            </a:r>
          </a:p>
          <a:p>
            <a:pPr algn="just"/>
            <a:r>
              <a:rPr lang="hr-HR" sz="2800" dirty="0" smtClean="0">
                <a:latin typeface="Arial" pitchFamily="34" charset="0"/>
                <a:cs typeface="Arial" pitchFamily="34" charset="0"/>
              </a:rPr>
              <a:t>Financiraju se ulaganja u poljoprivredu, turizam, ulaganja u strojeve i opremu, zaštita intelektualnog vlasništva, ulaganja u edukaciju zaposlenika, informatizacija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BESPOVRATNA SREDSTVA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hr-HR" b="1" dirty="0" smtClean="0"/>
              <a:t>            </a:t>
            </a:r>
            <a:r>
              <a:rPr lang="hr-HR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hr-HR" b="1" dirty="0" smtClean="0">
                <a:solidFill>
                  <a:srgbClr val="0070C0"/>
                </a:solidFill>
              </a:rPr>
              <a:t>   </a:t>
            </a:r>
            <a:r>
              <a:rPr lang="hr-HR" sz="5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bi imali pravo na korištenje bespovratnih sredstava RH:</a:t>
            </a:r>
          </a:p>
          <a:p>
            <a:endParaRPr lang="hr-HR" sz="5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r-HR" sz="5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5000" dirty="0" smtClean="0">
                <a:latin typeface="Arial" pitchFamily="34" charset="0"/>
                <a:cs typeface="Arial" pitchFamily="34" charset="0"/>
              </a:rPr>
            </a:br>
            <a:endParaRPr lang="hr-HR" sz="5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r-HR" sz="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Sjedište na području Republike Hrvatske </a:t>
            </a:r>
            <a:b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u većinskom privatnom vlasništvu </a:t>
            </a:r>
          </a:p>
          <a:p>
            <a:pPr algn="ctr">
              <a:buNone/>
            </a:pPr>
            <a: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Ukupni iznos primljenih poticaja u posljednje 3 godine ne smije biti veći od 200.000 EUR </a:t>
            </a:r>
          </a:p>
          <a:p>
            <a:pPr algn="ctr">
              <a:buNone/>
            </a:pPr>
            <a: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Imati opravdana odobrena sredstva državne potpore iz prethodnih godina ukoliko su ista dobili </a:t>
            </a:r>
          </a:p>
          <a:p>
            <a:pPr algn="ctr">
              <a:buNone/>
            </a:pPr>
            <a: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Imati podmirene obveze prema državi i zaposlenicima i sl. </a:t>
            </a:r>
            <a:b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5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solidFill>
                  <a:srgbClr val="7030A0"/>
                </a:solidFill>
              </a:rPr>
              <a:t>.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524328" y="27089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own Arrow 7"/>
          <p:cNvSpPr/>
          <p:nvPr/>
        </p:nvSpPr>
        <p:spPr>
          <a:xfrm>
            <a:off x="1403648" y="27089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OBRTA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800" b="1" i="1" dirty="0" smtClean="0">
                <a:latin typeface="Arial" pitchFamily="34" charset="0"/>
                <a:cs typeface="Arial" pitchFamily="34" charset="0"/>
              </a:rPr>
              <a:t>Slobodni obrti </a:t>
            </a: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r-HR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 traži se ispit o stručnoj osposobljenosti ili majstorski ispit </a:t>
            </a:r>
          </a:p>
          <a:p>
            <a:endParaRPr lang="hr-HR" sz="3200" i="1" dirty="0" smtClean="0">
              <a:latin typeface="Arial" pitchFamily="34" charset="0"/>
              <a:cs typeface="Arial" pitchFamily="34" charset="0"/>
            </a:endParaRPr>
          </a:p>
          <a:p>
            <a:endParaRPr lang="hr-HR" sz="3200" i="1" dirty="0" smtClean="0">
              <a:latin typeface="Arial" pitchFamily="34" charset="0"/>
              <a:cs typeface="Arial" pitchFamily="34" charset="0"/>
            </a:endParaRPr>
          </a:p>
          <a:p>
            <a:endParaRPr lang="hr-HR" sz="3200" i="1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potrebno je ispuniti samo opće uvjete za otvaranje obrta</a:t>
            </a:r>
          </a:p>
          <a:p>
            <a:pPr algn="just">
              <a:buNone/>
            </a:pPr>
            <a:r>
              <a:rPr lang="hr-HR" sz="3600" dirty="0" smtClean="0"/>
              <a:t/>
            </a:r>
            <a:br>
              <a:rPr lang="hr-HR" sz="3600" dirty="0" smtClean="0"/>
            </a:br>
            <a:endParaRPr lang="hr-HR" sz="3600" dirty="0"/>
          </a:p>
        </p:txBody>
      </p:sp>
      <p:pic>
        <p:nvPicPr>
          <p:cNvPr id="7" name="Picture 2" descr="C:\Users\Marko\Dropbox\winer-14492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4680520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OBRTA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3600" b="1" i="1" dirty="0" smtClean="0">
                <a:latin typeface="Arial" pitchFamily="34" charset="0"/>
                <a:cs typeface="Arial" pitchFamily="34" charset="0"/>
              </a:rPr>
              <a:t>Vezani obrti </a:t>
            </a:r>
            <a:r>
              <a:rPr lang="hr-HR" sz="3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None/>
            </a:pPr>
            <a:endParaRPr lang="hr-HR" b="1" u="sng" dirty="0" smtClean="0"/>
          </a:p>
          <a:p>
            <a:pPr algn="just">
              <a:buNone/>
            </a:pPr>
            <a:endParaRPr lang="hr-HR" b="1" u="sng" dirty="0" smtClean="0"/>
          </a:p>
          <a:p>
            <a:pPr algn="just">
              <a:buNone/>
            </a:pPr>
            <a:endParaRPr lang="hr-HR" b="1" u="sng" dirty="0" smtClean="0"/>
          </a:p>
          <a:p>
            <a:pPr algn="just">
              <a:buNone/>
            </a:pPr>
            <a:endParaRPr lang="hr-HR" b="1" u="sng" dirty="0" smtClean="0"/>
          </a:p>
          <a:p>
            <a:pPr algn="just">
              <a:buNone/>
            </a:pPr>
            <a:endParaRPr lang="hr-HR" b="1" u="sng" dirty="0" smtClean="0"/>
          </a:p>
          <a:p>
            <a:pPr algn="ctr">
              <a:buNone/>
            </a:pPr>
            <a:r>
              <a:rPr lang="hr-HR" i="1" dirty="0" smtClean="0"/>
              <a:t>  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potreban ispit o stručnoj osposobljenosti ili majstorski ispit</a:t>
            </a:r>
          </a:p>
        </p:txBody>
      </p:sp>
      <p:pic>
        <p:nvPicPr>
          <p:cNvPr id="3074" name="Picture 2" descr="C:\Users\Marko\Dropbox\05ef324e03a85cdfec9baf94994387e7_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7488832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OBRTA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3600" b="1" i="1" dirty="0" smtClean="0">
                <a:latin typeface="Arial" pitchFamily="34" charset="0"/>
                <a:cs typeface="Arial" pitchFamily="34" charset="0"/>
              </a:rPr>
              <a:t>Povlašteni obrti </a:t>
            </a:r>
            <a:r>
              <a:rPr lang="hr-HR" b="1" dirty="0" smtClean="0"/>
              <a:t>:</a:t>
            </a:r>
          </a:p>
          <a:p>
            <a:pPr algn="just"/>
            <a:endParaRPr lang="hr-HR" b="1" dirty="0" smtClean="0"/>
          </a:p>
          <a:p>
            <a:pPr algn="just"/>
            <a:endParaRPr lang="hr-HR" b="1" dirty="0" smtClean="0"/>
          </a:p>
          <a:p>
            <a:pPr algn="just"/>
            <a:endParaRPr lang="hr-HR" b="1" dirty="0" smtClean="0"/>
          </a:p>
          <a:p>
            <a:pPr algn="just"/>
            <a:endParaRPr lang="hr-HR" b="1" dirty="0" smtClean="0"/>
          </a:p>
          <a:p>
            <a:pPr algn="just"/>
            <a:endParaRPr lang="hr-HR" b="1" dirty="0" smtClean="0"/>
          </a:p>
          <a:p>
            <a:pPr algn="just">
              <a:buNone/>
            </a:pPr>
            <a:r>
              <a:rPr lang="hr-HR" dirty="0" smtClean="0"/>
              <a:t> 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Na temelju povlastice, koju izdaje nadležno Ministarstvo ovisno o obrtu</a:t>
            </a:r>
          </a:p>
          <a:p>
            <a:endParaRPr lang="hr-HR" dirty="0"/>
          </a:p>
        </p:txBody>
      </p:sp>
      <p:pic>
        <p:nvPicPr>
          <p:cNvPr id="6" name="Picture 2" descr="C:\Users\Marko\Dropbox\obrt-tvrtka-poduzee-kako-otvoriti-obrt-otvaranje-firme-otvaranje-obrta-otvaranje-doo-otvaranje-d.o.o.-obrtnica-pokretanje-posla-kako-pokrenuti-posao-poduzetnitvo-u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159" y="2420888"/>
            <a:ext cx="6034631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OTVARANJE OBRTA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hr-HR" dirty="0" smtClean="0"/>
              <a:t>   </a:t>
            </a:r>
            <a:r>
              <a:rPr lang="hr-HR" b="1" i="1" u="sng" dirty="0" smtClean="0">
                <a:latin typeface="Arial" pitchFamily="34" charset="0"/>
                <a:cs typeface="Arial" pitchFamily="34" charset="0"/>
              </a:rPr>
              <a:t>Obrt se otvara u FINI </a:t>
            </a:r>
          </a:p>
          <a:p>
            <a:pPr algn="ctr">
              <a:buNone/>
            </a:pPr>
            <a:endParaRPr lang="hr-HR" sz="1800" dirty="0" smtClean="0"/>
          </a:p>
          <a:p>
            <a:r>
              <a:rPr lang="hr-HR" dirty="0" smtClean="0"/>
              <a:t>	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      uz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osobnu iskaznicu </a:t>
            </a:r>
          </a:p>
          <a:p>
            <a:r>
              <a:rPr lang="hr-HR" i="1" dirty="0" smtClean="0">
                <a:latin typeface="Arial" pitchFamily="34" charset="0"/>
                <a:cs typeface="Arial" pitchFamily="34" charset="0"/>
              </a:rPr>
              <a:t>             ZK izvadak prostora </a:t>
            </a:r>
          </a:p>
          <a:p>
            <a:r>
              <a:rPr lang="hr-HR" i="1" dirty="0" smtClean="0">
                <a:latin typeface="Arial" pitchFamily="34" charset="0"/>
                <a:cs typeface="Arial" pitchFamily="34" charset="0"/>
              </a:rPr>
              <a:t>	       naknade za obrtnicu KN 200,00</a:t>
            </a:r>
          </a:p>
          <a:p>
            <a:r>
              <a:rPr lang="hr-HR" i="1" dirty="0" smtClean="0">
                <a:latin typeface="Arial" pitchFamily="34" charset="0"/>
                <a:cs typeface="Arial" pitchFamily="34" charset="0"/>
              </a:rPr>
              <a:t>             administrativne pristojbe KN 270,00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4900" dirty="0" smtClean="0"/>
              <a:t>OTVARANJE OBRTA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 smtClean="0"/>
              <a:t> 	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PU,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Zapoljska 1, PEŠĆENICA,</a:t>
            </a:r>
          </a:p>
          <a:p>
            <a:pPr algn="just"/>
            <a:r>
              <a:rPr lang="hr-HR" i="1" dirty="0" smtClean="0">
                <a:latin typeface="Arial" pitchFamily="34" charset="0"/>
                <a:cs typeface="Arial" pitchFamily="34" charset="0"/>
              </a:rPr>
              <a:t>       izrada Rješenja o otvaranju i obrtnice,</a:t>
            </a:r>
          </a:p>
          <a:p>
            <a:pPr algn="just"/>
            <a:r>
              <a:rPr lang="hr-HR" i="1" dirty="0" smtClean="0">
                <a:latin typeface="Arial" pitchFamily="34" charset="0"/>
                <a:cs typeface="Arial" pitchFamily="34" charset="0"/>
              </a:rPr>
              <a:t>	 izrada pečata obrta, </a:t>
            </a:r>
          </a:p>
          <a:p>
            <a:pPr algn="just"/>
            <a:r>
              <a:rPr lang="hr-HR" i="1" dirty="0" smtClean="0">
                <a:latin typeface="Arial" pitchFamily="34" charset="0"/>
                <a:cs typeface="Arial" pitchFamily="34" charset="0"/>
              </a:rPr>
              <a:t>       otvaranje računa u Banci.</a:t>
            </a:r>
          </a:p>
          <a:p>
            <a:pPr algn="just"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  		</a:t>
            </a:r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 U roku 8 dana od primitka Rješenja treba izvršiti prijavu u Poreznoj upravi te dati izjavu da li želite biti u sustavu PDV-a ili ne.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4900" dirty="0" smtClean="0"/>
              <a:t>PREDNOSTI</a:t>
            </a:r>
            <a:endParaRPr lang="hr-HR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r-HR" b="1" dirty="0" smtClean="0"/>
              <a:t> </a:t>
            </a:r>
            <a:r>
              <a:rPr lang="hr-HR" sz="41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povoljno osnivanje, mijenjanje podataka  </a:t>
            </a:r>
            <a:r>
              <a:rPr lang="hr-HR" sz="4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4100" b="1" dirty="0" smtClean="0">
                <a:latin typeface="Arial" pitchFamily="34" charset="0"/>
                <a:cs typeface="Arial" pitchFamily="34" charset="0"/>
              </a:rPr>
            </a:br>
            <a:r>
              <a:rPr lang="hr-HR" sz="41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ali i zatvaranje</a:t>
            </a:r>
          </a:p>
          <a:p>
            <a:pPr marL="0" indent="0" algn="ctr">
              <a:buNone/>
            </a:pPr>
            <a:r>
              <a:rPr lang="hr-HR" sz="4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4100" dirty="0" smtClean="0">
                <a:latin typeface="Arial" pitchFamily="34" charset="0"/>
                <a:cs typeface="Arial" pitchFamily="34" charset="0"/>
              </a:rPr>
            </a:br>
            <a:r>
              <a:rPr lang="hr-HR" sz="4100" dirty="0" smtClean="0">
                <a:latin typeface="Arial" pitchFamily="34" charset="0"/>
                <a:cs typeface="Arial" pitchFamily="34" charset="0"/>
              </a:rPr>
              <a:t> podizanja novaca sa žiro računa bez pravdanja </a:t>
            </a:r>
          </a:p>
          <a:p>
            <a:pPr marL="0" indent="0" algn="ctr">
              <a:buNone/>
            </a:pPr>
            <a:r>
              <a:rPr lang="hr-HR" sz="4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4100" dirty="0" smtClean="0">
                <a:latin typeface="Arial" pitchFamily="34" charset="0"/>
                <a:cs typeface="Arial" pitchFamily="34" charset="0"/>
              </a:rPr>
            </a:br>
            <a:r>
              <a:rPr lang="hr-HR" sz="4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r-HR" sz="41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jednostavnije knjigovodstvo </a:t>
            </a:r>
          </a:p>
          <a:p>
            <a:pPr marL="0" indent="0" algn="ctr">
              <a:buNone/>
            </a:pPr>
            <a:r>
              <a:rPr lang="hr-HR" sz="4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4100" dirty="0" smtClean="0">
                <a:latin typeface="Arial" pitchFamily="34" charset="0"/>
                <a:cs typeface="Arial" pitchFamily="34" charset="0"/>
              </a:rPr>
            </a:br>
            <a:r>
              <a:rPr lang="hr-HR" sz="4100" dirty="0" smtClean="0">
                <a:latin typeface="Arial" pitchFamily="34" charset="0"/>
                <a:cs typeface="Arial" pitchFamily="34" charset="0"/>
              </a:rPr>
              <a:t> PDV se plaća samo onda kada je i naplaćen od                  kupaca</a:t>
            </a:r>
          </a:p>
          <a:p>
            <a:pPr marL="0" indent="0" algn="ctr">
              <a:buNone/>
            </a:pPr>
            <a:r>
              <a:rPr lang="hr-HR" sz="3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3300" dirty="0" smtClean="0">
                <a:latin typeface="Arial" pitchFamily="34" charset="0"/>
                <a:cs typeface="Arial" pitchFamily="34" charset="0"/>
              </a:rPr>
            </a:br>
            <a:r>
              <a:rPr lang="hr-HR" sz="3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4900" dirty="0" smtClean="0"/>
              <a:t>NEDOSTACI</a:t>
            </a:r>
            <a:endParaRPr lang="hr-HR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hr-HR" sz="10800" b="1" i="1" kern="2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plaćanje obveznih doprinosa </a:t>
            </a:r>
          </a:p>
          <a:p>
            <a:pPr algn="ctr">
              <a:buNone/>
            </a:pPr>
            <a:endParaRPr lang="hr-HR" sz="10800" b="1" i="1" kern="23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r-HR" sz="10800" kern="2300" dirty="0" smtClean="0">
                <a:latin typeface="Arial" pitchFamily="34" charset="0"/>
                <a:cs typeface="Arial" pitchFamily="34" charset="0"/>
              </a:rPr>
              <a:t>   nema pravnu osobnost</a:t>
            </a:r>
            <a:br>
              <a:rPr lang="hr-HR" sz="10800" kern="2300" dirty="0" smtClean="0">
                <a:latin typeface="Arial" pitchFamily="34" charset="0"/>
                <a:cs typeface="Arial" pitchFamily="34" charset="0"/>
              </a:rPr>
            </a:br>
            <a:endParaRPr lang="hr-HR" sz="10800" kern="23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r-HR" sz="10800" b="1" i="1" kern="2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porezne stope od 15%-45% </a:t>
            </a:r>
          </a:p>
          <a:p>
            <a:pPr algn="ctr">
              <a:buNone/>
            </a:pPr>
            <a:r>
              <a:rPr lang="hr-HR" sz="10800" kern="2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0800" kern="2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0800" kern="2300" dirty="0" smtClean="0">
                <a:latin typeface="Arial" pitchFamily="34" charset="0"/>
                <a:cs typeface="Arial" pitchFamily="34" charset="0"/>
              </a:rPr>
            </a:br>
            <a:r>
              <a:rPr lang="hr-HR" sz="10800" kern="2300" dirty="0" smtClean="0">
                <a:latin typeface="Arial" pitchFamily="34" charset="0"/>
                <a:cs typeface="Arial" pitchFamily="34" charset="0"/>
              </a:rPr>
              <a:t>nemogućnost obavljanja nekih djelatnosti za koje je obavezna odgovarajuća stručna sprema </a:t>
            </a:r>
          </a:p>
          <a:p>
            <a:pPr algn="ctr">
              <a:buNone/>
            </a:pPr>
            <a:endParaRPr lang="hr-HR" sz="10800" kern="23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r-HR" sz="10800" kern="2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0800" kern="2300" dirty="0" smtClean="0">
                <a:latin typeface="Arial" pitchFamily="34" charset="0"/>
                <a:cs typeface="Arial" pitchFamily="34" charset="0"/>
              </a:rPr>
            </a:br>
            <a:r>
              <a:rPr lang="hr-HR" sz="10800" b="1" i="1" kern="2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članarine obrtničkoj komori  </a:t>
            </a:r>
            <a:r>
              <a:rPr lang="hr-HR" sz="10800" kern="2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0800" kern="2300" dirty="0" smtClean="0">
                <a:latin typeface="Arial" pitchFamily="34" charset="0"/>
                <a:cs typeface="Arial" pitchFamily="34" charset="0"/>
              </a:rPr>
            </a:br>
            <a:r>
              <a:rPr lang="hr-HR" sz="10800" dirty="0" smtClean="0"/>
              <a:t/>
            </a:r>
            <a:br>
              <a:rPr lang="hr-HR" sz="10800" dirty="0" smtClean="0"/>
            </a:br>
            <a:endParaRPr lang="hr-HR" sz="10800" dirty="0" smtClean="0"/>
          </a:p>
          <a:p>
            <a:endParaRPr lang="hr-HR" dirty="0"/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4835</TotalTime>
  <Words>605</Words>
  <Application>Microsoft Office PowerPoint</Application>
  <PresentationFormat>On-screen Show (4:3)</PresentationFormat>
  <Paragraphs>183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MI  KREIRAMO  SVOJ POSAO.</vt:lpstr>
      <vt:lpstr>IZBOR VRSTE DRUŠTAVA </vt:lpstr>
      <vt:lpstr>VRSTE OBRTA</vt:lpstr>
      <vt:lpstr>VRSTE OBRTA</vt:lpstr>
      <vt:lpstr>VRSTE OBRTA</vt:lpstr>
      <vt:lpstr>OTVARANJE OBRTA</vt:lpstr>
      <vt:lpstr> OTVARANJE OBRTA  </vt:lpstr>
      <vt:lpstr> PREDNOSTI</vt:lpstr>
      <vt:lpstr> NEDOSTACI</vt:lpstr>
      <vt:lpstr>D.O.O.</vt:lpstr>
      <vt:lpstr>PREDNOSTI</vt:lpstr>
      <vt:lpstr>NEDOSTACI</vt:lpstr>
      <vt:lpstr>JEDNOSTAVNO DRUŠTVO S OGRANIČENOM ODGOVORNOŠĆU</vt:lpstr>
      <vt:lpstr>RAZLIKA D.O.O/JD.O-O</vt:lpstr>
      <vt:lpstr>JEDNOSTAVNO DRUŠTVO S OGRANIČENOM ODGOVORNOŠĆU</vt:lpstr>
      <vt:lpstr>KORACI</vt:lpstr>
      <vt:lpstr>KORACI</vt:lpstr>
      <vt:lpstr>OSNIVANJE ZADRUGE</vt:lpstr>
      <vt:lpstr>OSNIVANJE ZADRUGE</vt:lpstr>
      <vt:lpstr>RAZLIKA D.O.O - ZADRUGA</vt:lpstr>
      <vt:lpstr>OPG</vt:lpstr>
      <vt:lpstr>OPG</vt:lpstr>
      <vt:lpstr>OSNIVANJE UDRUGE</vt:lpstr>
      <vt:lpstr>MOGUĆNOSTI FINANCIRANJA</vt:lpstr>
      <vt:lpstr>BESPOVRATNA SREDSTVA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Marko</dc:creator>
  <cp:lastModifiedBy>Marko</cp:lastModifiedBy>
  <cp:revision>477</cp:revision>
  <dcterms:created xsi:type="dcterms:W3CDTF">2013-04-10T07:19:58Z</dcterms:created>
  <dcterms:modified xsi:type="dcterms:W3CDTF">2015-01-18T18:48:42Z</dcterms:modified>
</cp:coreProperties>
</file>