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handoutMasterIdLst>
    <p:handoutMasterId r:id="rId26"/>
  </p:handoutMasterIdLst>
  <p:sldIdLst>
    <p:sldId id="297" r:id="rId2"/>
    <p:sldId id="257" r:id="rId3"/>
    <p:sldId id="293" r:id="rId4"/>
    <p:sldId id="294" r:id="rId5"/>
    <p:sldId id="258" r:id="rId6"/>
    <p:sldId id="259" r:id="rId7"/>
    <p:sldId id="260" r:id="rId8"/>
    <p:sldId id="261" r:id="rId9"/>
    <p:sldId id="262" r:id="rId10"/>
    <p:sldId id="264" r:id="rId11"/>
    <p:sldId id="298" r:id="rId12"/>
    <p:sldId id="291" r:id="rId13"/>
    <p:sldId id="296" r:id="rId14"/>
    <p:sldId id="299" r:id="rId15"/>
    <p:sldId id="300" r:id="rId16"/>
    <p:sldId id="288" r:id="rId17"/>
    <p:sldId id="290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1490E-9EF9-4EBE-8DAD-ED52BF5D8F4C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938B6-43D1-4B5A-A783-93A1402CBD1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76D25A-DFD6-4FB8-BD91-3B79884D81F7}" type="datetimeFigureOut">
              <a:rPr lang="hr-HR" smtClean="0"/>
              <a:pPr/>
              <a:t>21.1.2015.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Picture 9" descr="l2.jpg"/>
          <p:cNvPicPr/>
          <p:nvPr userDrawn="1"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40352" y="188640"/>
            <a:ext cx="1187624" cy="260648"/>
          </a:xfrm>
          <a:prstGeom prst="rect">
            <a:avLst/>
          </a:prstGeom>
          <a:noFill/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maginvest.hr/mjera-d2-obrazovanje-za-obrt/" TargetMode="External"/><Relationship Id="rId3" Type="http://schemas.openxmlformats.org/officeDocument/2006/relationships/hyperlink" Target="http://www.hamaginvest.hr/mjera-a3-poduzetnistvo-klastera/" TargetMode="External"/><Relationship Id="rId7" Type="http://schemas.openxmlformats.org/officeDocument/2006/relationships/hyperlink" Target="http://www.hamaginvest.hr/mjera-d1-obrazovanje-za-poduzetnistvo/" TargetMode="External"/><Relationship Id="rId2" Type="http://schemas.openxmlformats.org/officeDocument/2006/relationships/hyperlink" Target="http://www.hamaginvest.hr/mjera-a2-zadruzno-poduzetnistv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maginvest.hr/mjera-c3b-internacionalizacija-poslovanja/" TargetMode="External"/><Relationship Id="rId5" Type="http://schemas.openxmlformats.org/officeDocument/2006/relationships/hyperlink" Target="http://www.hamaginvest.hr/mjera-c3a-razvojne-agencije-poduzetnicki-centri-i-centri-kompetencije/" TargetMode="External"/><Relationship Id="rId4" Type="http://schemas.openxmlformats.org/officeDocument/2006/relationships/hyperlink" Target="http://www.hamaginvest.hr/mjera-c2-tehnoloski-parkovi-poslovni-inkubatori-i-poduzetnicki-akceleratori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aginvest.hr/mjera-b1-malo-i-srednje-poduzetnistvo-i-obrt/" TargetMode="External"/><Relationship Id="rId2" Type="http://schemas.openxmlformats.org/officeDocument/2006/relationships/hyperlink" Target="http://www.hamaginvest.hr/mjera-a1-mikro-poduzetnistvo-i-obr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amaginvest.hr/mjera-b2-inovacije-u-poduzetnistv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-entrepreneurs.e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MI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KREIRAMO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SVOJ POSAO.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460432" cy="3960440"/>
          </a:xfrm>
        </p:spPr>
        <p:txBody>
          <a:bodyPr>
            <a:normAutofit/>
          </a:bodyPr>
          <a:lstStyle/>
          <a:p>
            <a:pPr algn="l"/>
            <a:endParaRPr lang="hr-HR" sz="15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hr-HR" sz="1400" dirty="0" smtClean="0">
              <a:ln>
                <a:solidFill>
                  <a:schemeClr val="tx1">
                    <a:lumMod val="85000"/>
                    <a:alpha val="49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Izradila: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INES RUDELIĆ, diplomirani politolog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Udruga LIBERA za edukaciju i samozapošljavanje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Ostrovička 4, 10000 Zagreb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tel.8893675, 095-850-83-99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Zagreb, 19.08.2014.</a:t>
            </a:r>
            <a:r>
              <a:rPr lang="hr-HR" dirty="0" smtClean="0"/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solidFill>
                  <a:schemeClr val="accent2"/>
                </a:solidFill>
              </a:rPr>
              <a:t>NEFORMALNI IZVORI 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FINANCIRANJA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i="1" u="sng" dirty="0" smtClean="0">
                <a:solidFill>
                  <a:srgbClr val="0070C0"/>
                </a:solidFill>
              </a:rPr>
              <a:t>POSLOVNI ANĐELI</a:t>
            </a:r>
          </a:p>
          <a:p>
            <a:pPr algn="just"/>
            <a:r>
              <a:rPr lang="hr-H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vi-VN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rva mreža anđela investitora u Hrvatskoj je CRANE (Croatian angel network)</a:t>
            </a:r>
            <a:endParaRPr lang="hr-HR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vi-VN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rež</a:t>
            </a:r>
            <a:r>
              <a:rPr lang="hr-H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ulagača koji su spremni investirati u tek osnovane tvrtke, odnosno tvrtke koje su u ranoj fazi razvoja i kojima je gotovo</a:t>
            </a:r>
            <a:r>
              <a:rPr lang="hr-H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nemoguće doći do početnog kapitala.</a:t>
            </a:r>
            <a:endParaRPr lang="hr-HR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FORMALNI IZVORI 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FINANCIRANJA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hr-HR" sz="7400" b="1" i="1" dirty="0" smtClean="0">
                <a:latin typeface="Arial" pitchFamily="34" charset="0"/>
                <a:cs typeface="Arial" pitchFamily="34" charset="0"/>
              </a:rPr>
              <a:t>Ministarstvo poduzetništva i obrta</a:t>
            </a:r>
          </a:p>
          <a:p>
            <a:pPr>
              <a:buNone/>
            </a:pPr>
            <a:endParaRPr lang="hr-HR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sz="5500" b="1" dirty="0" smtClean="0">
                <a:latin typeface="Arial" pitchFamily="34" charset="0"/>
                <a:cs typeface="Arial" pitchFamily="34" charset="0"/>
              </a:rPr>
              <a:t>Prioritet 1: Jačanje konkurentnosti malog gospodarstva 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2"/>
              </a:rPr>
              <a:t>Mjera A2 – Zadružno poduzetništvo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3"/>
              </a:rPr>
              <a:t>Mjera A3 – Poduzetništvo klastera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endParaRPr lang="vi-VN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sz="5500" b="1" dirty="0" smtClean="0">
                <a:latin typeface="Arial" pitchFamily="34" charset="0"/>
                <a:cs typeface="Arial" pitchFamily="34" charset="0"/>
              </a:rPr>
              <a:t>Prioritet 2: Unapređenje poduzetničkog okruženja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4"/>
              </a:rPr>
              <a:t>Mjera C2 -Tehnološki parkovi, poslovni inkubatori i poduzetnički akceleratori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5"/>
              </a:rPr>
              <a:t>Mjera C3A -</a:t>
            </a:r>
            <a:r>
              <a:rPr lang="hr-HR" sz="5500" b="1" dirty="0" smtClean="0">
                <a:latin typeface="Arial" pitchFamily="34" charset="0"/>
                <a:cs typeface="Arial" pitchFamily="34" charset="0"/>
                <a:hlinkClick r:id="rId5"/>
              </a:rPr>
              <a:t> </a:t>
            </a:r>
            <a:r>
              <a:rPr lang="vi-VN" sz="5500" b="1" dirty="0" smtClean="0">
                <a:latin typeface="Arial" pitchFamily="34" charset="0"/>
                <a:cs typeface="Arial" pitchFamily="34" charset="0"/>
                <a:hlinkClick r:id="rId5"/>
              </a:rPr>
              <a:t>Razvojne agencije, poduzetnički centri 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6"/>
              </a:rPr>
              <a:t>Mjera C3B </a:t>
            </a:r>
            <a:r>
              <a:rPr lang="hr-HR" sz="5500" b="1" dirty="0" smtClean="0">
                <a:latin typeface="Arial" pitchFamily="34" charset="0"/>
                <a:cs typeface="Arial" pitchFamily="34" charset="0"/>
                <a:hlinkClick r:id="rId6"/>
              </a:rPr>
              <a:t>-</a:t>
            </a:r>
            <a:r>
              <a:rPr lang="vi-VN" sz="5500" b="1" dirty="0" smtClean="0">
                <a:latin typeface="Arial" pitchFamily="34" charset="0"/>
                <a:cs typeface="Arial" pitchFamily="34" charset="0"/>
                <a:hlinkClick r:id="rId6"/>
              </a:rPr>
              <a:t> Internacionalizacija poslovanja </a:t>
            </a:r>
            <a:endParaRPr lang="hr-HR" sz="5500" b="1" dirty="0" smtClean="0">
              <a:latin typeface="Arial" pitchFamily="34" charset="0"/>
              <a:cs typeface="Arial" pitchFamily="34" charset="0"/>
            </a:endParaRPr>
          </a:p>
          <a:p>
            <a:endParaRPr lang="vi-VN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sz="5500" b="1" dirty="0" smtClean="0">
                <a:latin typeface="Arial" pitchFamily="34" charset="0"/>
                <a:cs typeface="Arial" pitchFamily="34" charset="0"/>
              </a:rPr>
              <a:t>Prioritet 3: Promocija i učenje za poduzetništvo i obrt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7"/>
              </a:rPr>
              <a:t>Mjera D1 – Obrazovanje za poduzetništvo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5500" b="1" dirty="0" smtClean="0">
                <a:latin typeface="Arial" pitchFamily="34" charset="0"/>
                <a:cs typeface="Arial" pitchFamily="34" charset="0"/>
                <a:hlinkClick r:id="rId8"/>
              </a:rPr>
              <a:t>Mjera D2 – Obrazovanje za obrt </a:t>
            </a:r>
            <a:endParaRPr lang="vi-VN" sz="5500" dirty="0" smtClean="0">
              <a:latin typeface="Arial" pitchFamily="34" charset="0"/>
              <a:cs typeface="Arial" pitchFamily="34" charset="0"/>
            </a:endParaRPr>
          </a:p>
          <a:p>
            <a:endParaRPr lang="hr-HR" sz="5500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FORMALNI IZVORI 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FINANCIRANJA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Ministarstvo poduzetništva i obrta</a:t>
            </a:r>
          </a:p>
          <a:p>
            <a:pPr algn="just">
              <a:buNone/>
            </a:pPr>
            <a:endParaRPr lang="hr-HR" sz="1400" b="1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COSME program –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novi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program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Europske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unije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poticanje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konkurentnosti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malih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srednjih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poduzeća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razdoblju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2014. – 2020</a:t>
            </a:r>
            <a:r>
              <a:rPr lang="hr-HR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.g.</a:t>
            </a:r>
            <a:endParaRPr lang="hr-HR" sz="2400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3600" b="1" i="1" u="sng" dirty="0" smtClean="0">
                <a:solidFill>
                  <a:srgbClr val="0070C0"/>
                </a:solidFill>
              </a:rPr>
              <a:t>60% sredstava COSME programa </a:t>
            </a:r>
            <a:r>
              <a:rPr lang="hr-HR" sz="3600" i="1" u="sng" dirty="0" smtClean="0">
                <a:solidFill>
                  <a:srgbClr val="0070C0"/>
                </a:solidFill>
              </a:rPr>
              <a:t>:</a:t>
            </a:r>
            <a:endParaRPr lang="hr-HR" sz="3600" i="1" u="sng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garancije za kredite MSP do 150.000 €  </a:t>
            </a:r>
            <a:endParaRPr lang="hr-HR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direktno ulaganje u fondove rizičnog kapitala koji investiraju u MSP u fazi rasta </a:t>
            </a:r>
            <a:r>
              <a:rPr lang="hr-HR" sz="1600" dirty="0" smtClean="0"/>
              <a:t/>
            </a:r>
            <a:br>
              <a:rPr lang="hr-HR" sz="1600" dirty="0" smtClean="0"/>
            </a:br>
            <a:endParaRPr lang="hr-HR" sz="1600" dirty="0" smtClean="0">
              <a:latin typeface="Arial" pitchFamily="34" charset="0"/>
              <a:cs typeface="Arial" pitchFamily="34" charset="0"/>
            </a:endParaRPr>
          </a:p>
          <a:p>
            <a:endParaRPr lang="hr-HR" sz="4000" dirty="0" smtClean="0"/>
          </a:p>
          <a:p>
            <a:pPr algn="just"/>
            <a:endParaRPr lang="hr-HR" u="sng" dirty="0" smtClean="0"/>
          </a:p>
          <a:p>
            <a:pPr algn="just"/>
            <a:endParaRPr lang="hr-HR" u="sng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FORMALNI IZVORI 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FINANCIRANJA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OBZOR 2020 - Horizon 2020 poticat će se sve aktivnosti vezano za inovacije i inovativna mala i srednja poduzeća (MSP).</a:t>
            </a:r>
          </a:p>
          <a:p>
            <a:pPr lvl="0" algn="just"/>
            <a:r>
              <a:rPr lang="hr-HR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Faza 1 - izrada studije izvodljivosti </a:t>
            </a:r>
          </a:p>
          <a:p>
            <a:pPr marL="354013" indent="-354013">
              <a:buNone/>
            </a:pPr>
            <a:r>
              <a:rPr lang="hr-HR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maksimalni iznosa potpore do 50.000 EUR,       intenzitet potpore do 70%</a:t>
            </a:r>
          </a:p>
          <a:p>
            <a:r>
              <a:rPr lang="hr-HR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Faza 2 – razvoj inovacije</a:t>
            </a:r>
          </a:p>
          <a:p>
            <a:pPr marL="354013" indent="-354013">
              <a:buNone/>
            </a:pPr>
            <a:r>
              <a:rPr lang="hr-HR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iznos potpore od 500.000 do 2,5 milijuna EUR, intenzitet potpore do 70%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HAMAG - BICRO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i="1" dirty="0" smtClean="0">
                <a:latin typeface="Arial" pitchFamily="34" charset="0"/>
                <a:cs typeface="Arial" pitchFamily="34" charset="0"/>
              </a:rPr>
              <a:t>Hrvatska agencija za malo gospodarstvo, inovacije i investicije  HAMAG-BICRO</a:t>
            </a:r>
          </a:p>
          <a:p>
            <a:pPr lvl="0"/>
            <a:endParaRPr lang="hr-HR" b="1" u="sng" dirty="0" smtClean="0">
              <a:solidFill>
                <a:srgbClr val="0070C0"/>
              </a:solidFill>
              <a:hlinkClick r:id="rId2"/>
            </a:endParaRPr>
          </a:p>
          <a:p>
            <a:pPr lvl="0"/>
            <a:r>
              <a:rPr lang="hr-HR" b="1" u="sng" dirty="0" smtClean="0">
                <a:solidFill>
                  <a:srgbClr val="0070C0"/>
                </a:solidFill>
                <a:hlinkClick r:id="rId2"/>
              </a:rPr>
              <a:t>Mjera A1 – Mikro poduzetništvo i obrt</a:t>
            </a:r>
            <a:r>
              <a:rPr lang="hr-HR" b="1" dirty="0" smtClean="0">
                <a:solidFill>
                  <a:srgbClr val="0070C0"/>
                </a:solidFill>
              </a:rPr>
              <a:t> </a:t>
            </a:r>
            <a:endParaRPr lang="hr-HR" dirty="0" smtClean="0">
              <a:solidFill>
                <a:srgbClr val="0070C0"/>
              </a:solidFill>
            </a:endParaRPr>
          </a:p>
          <a:p>
            <a:pPr lvl="0"/>
            <a:r>
              <a:rPr lang="hr-HR" b="1" u="sng" dirty="0" smtClean="0">
                <a:solidFill>
                  <a:srgbClr val="002060"/>
                </a:solidFill>
                <a:hlinkClick r:id="rId3"/>
              </a:rPr>
              <a:t>Mjera B1 – Malo i srednje poduzetništvo i obrt</a:t>
            </a:r>
            <a:endParaRPr lang="hr-HR" dirty="0" smtClean="0">
              <a:solidFill>
                <a:srgbClr val="002060"/>
              </a:solidFill>
            </a:endParaRPr>
          </a:p>
          <a:p>
            <a:pPr lvl="0"/>
            <a:r>
              <a:rPr lang="hr-HR" b="1" u="sng" dirty="0" smtClean="0">
                <a:solidFill>
                  <a:srgbClr val="002060"/>
                </a:solidFill>
                <a:hlinkClick r:id="rId4"/>
              </a:rPr>
              <a:t>Mjera B2 – Inovacije u poduzetništvu</a:t>
            </a:r>
            <a:endParaRPr lang="hr-HR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hr-HR" u="sng" dirty="0" smtClean="0"/>
          </a:p>
          <a:p>
            <a:endParaRPr lang="hr-HR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HAMAG - BICRO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600" b="1" u="sng" dirty="0" smtClean="0">
                <a:latin typeface="Arial" pitchFamily="34" charset="0"/>
                <a:cs typeface="Arial" pitchFamily="34" charset="0"/>
              </a:rPr>
              <a:t>Kredit je namijenjen za ulaganja u osnovna i obrtna sredstva</a:t>
            </a:r>
          </a:p>
          <a:p>
            <a:r>
              <a:rPr lang="hr-HR" sz="2600" dirty="0" smtClean="0">
                <a:latin typeface="Arial" pitchFamily="34" charset="0"/>
                <a:cs typeface="Arial" pitchFamily="34" charset="0"/>
              </a:rPr>
              <a:t>Najniži iznos kredita je 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10.000</a:t>
            </a:r>
            <a:r>
              <a:rPr lang="hr-HR" sz="2600" dirty="0" smtClean="0">
                <a:latin typeface="Arial" pitchFamily="34" charset="0"/>
                <a:cs typeface="Arial" pitchFamily="34" charset="0"/>
              </a:rPr>
              <a:t> kuna, a najviši 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120.000 </a:t>
            </a:r>
            <a:r>
              <a:rPr lang="hr-HR" sz="2600" dirty="0" smtClean="0">
                <a:latin typeface="Arial" pitchFamily="34" charset="0"/>
                <a:cs typeface="Arial" pitchFamily="34" charset="0"/>
              </a:rPr>
              <a:t>kuna.</a:t>
            </a:r>
          </a:p>
          <a:p>
            <a:r>
              <a:rPr lang="hr-HR" sz="2600" dirty="0" smtClean="0">
                <a:latin typeface="Arial" pitchFamily="34" charset="0"/>
                <a:cs typeface="Arial" pitchFamily="34" charset="0"/>
              </a:rPr>
              <a:t>Kamatna stopa iznosi 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0,99%.</a:t>
            </a:r>
            <a:endParaRPr lang="hr-H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600" b="1" dirty="0" smtClean="0">
                <a:latin typeface="Arial" pitchFamily="34" charset="0"/>
                <a:cs typeface="Arial" pitchFamily="34" charset="0"/>
              </a:rPr>
              <a:t>Rok otplate</a:t>
            </a:r>
            <a:r>
              <a:rPr lang="hr-HR" sz="2600" dirty="0" smtClean="0">
                <a:latin typeface="Arial" pitchFamily="34" charset="0"/>
                <a:cs typeface="Arial" pitchFamily="34" charset="0"/>
              </a:rPr>
              <a:t> je do 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5 godina</a:t>
            </a:r>
            <a:r>
              <a:rPr lang="hr-HR" sz="2600" dirty="0" smtClean="0">
                <a:latin typeface="Arial" pitchFamily="34" charset="0"/>
                <a:cs typeface="Arial" pitchFamily="34" charset="0"/>
              </a:rPr>
              <a:t>, uključujući 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poček do 6 mjeseci</a:t>
            </a:r>
            <a:r>
              <a:rPr lang="hr-H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hr-HR" sz="2600" dirty="0" smtClean="0">
                <a:latin typeface="Arial" pitchFamily="34" charset="0"/>
                <a:cs typeface="Arial" pitchFamily="34" charset="0"/>
              </a:rPr>
              <a:t>Kredit se otplaćuje u jednakim 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kvartalnim ratama</a:t>
            </a:r>
            <a:r>
              <a:rPr lang="hr-H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hr-HR" sz="2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2600" i="1" u="sng" dirty="0" smtClean="0">
              <a:latin typeface="Arial" pitchFamily="34" charset="0"/>
              <a:cs typeface="Arial" pitchFamily="34" charset="0"/>
            </a:endParaRPr>
          </a:p>
          <a:p>
            <a:endParaRPr lang="hr-HR" i="1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HBOR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>
                <a:latin typeface="Arial" pitchFamily="34" charset="0"/>
                <a:cs typeface="Arial" pitchFamily="34" charset="0"/>
              </a:rPr>
              <a:t>Hrvatska banka za obnovu i razvitak je razvojna i izvozna banka Republike Hrvatske čija je osnovna zadaća poticanje razvitka hrvatskog gospodarstva.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hr-HR" dirty="0" smtClean="0"/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vi-VN" dirty="0" smtClean="0"/>
          </a:p>
          <a:p>
            <a:pPr algn="just"/>
            <a:endParaRPr lang="hr-HR" dirty="0"/>
          </a:p>
        </p:txBody>
      </p:sp>
      <p:pic>
        <p:nvPicPr>
          <p:cNvPr id="6" name="Picture 2" descr="C:\Users\Marko\Dropbox\CCBT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789040"/>
            <a:ext cx="7776864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HBOR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800" b="1" i="1" u="sng" dirty="0" smtClean="0">
                <a:latin typeface="Arial" pitchFamily="34" charset="0"/>
                <a:cs typeface="Arial" pitchFamily="34" charset="0"/>
              </a:rPr>
              <a:t>program kreditiranja </a:t>
            </a:r>
            <a:r>
              <a:rPr lang="hr-HR" sz="2800" b="1" i="1" u="sng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2800" b="1" i="1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HR" sz="2800" b="1" i="1" u="sng" dirty="0" smtClean="0">
                <a:latin typeface="Arial" pitchFamily="34" charset="0"/>
                <a:cs typeface="Arial" pitchFamily="34" charset="0"/>
              </a:rPr>
              <a:t>    </a:t>
            </a:r>
            <a:endParaRPr lang="vi-VN" sz="3600" b="1" i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žene poduzetnice</a:t>
            </a:r>
          </a:p>
          <a:p>
            <a:pPr algn="ctr"/>
            <a:r>
              <a:rPr lang="hr-H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poduzetništvo mladih</a:t>
            </a:r>
          </a:p>
          <a:p>
            <a:pPr algn="ctr"/>
            <a:r>
              <a:rPr lang="hr-H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početnici</a:t>
            </a:r>
          </a:p>
          <a:p>
            <a:pPr algn="ctr"/>
            <a:r>
              <a:rPr lang="hr-H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razvitak malog i srednjeg poduzetništva</a:t>
            </a:r>
            <a:endParaRPr lang="hr-HR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H G 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b="1" i="1" dirty="0" smtClean="0">
                <a:latin typeface="Arial" pitchFamily="34" charset="0"/>
                <a:cs typeface="Arial" pitchFamily="34" charset="0"/>
              </a:rPr>
              <a:t>Hrvatska gospodarska komora (kratica HGK) samostalna je stručnoposlovna organizacija, koja promiče, zastupa i usklađuje zajedničke interese svojih članica pred državnim i drugim tij</a:t>
            </a:r>
            <a:r>
              <a:rPr lang="hr-HR" sz="2800" b="1" i="1" dirty="0" smtClean="0">
                <a:latin typeface="Arial" pitchFamily="34" charset="0"/>
                <a:cs typeface="Arial" pitchFamily="34" charset="0"/>
              </a:rPr>
              <a:t>el</a:t>
            </a:r>
            <a:r>
              <a:rPr lang="vi-VN" sz="2800" b="1" i="1" dirty="0" smtClean="0">
                <a:latin typeface="Arial" pitchFamily="34" charset="0"/>
                <a:cs typeface="Arial" pitchFamily="34" charset="0"/>
              </a:rPr>
              <a:t>ima u Hrvatskoj i inozemstvu</a:t>
            </a:r>
            <a:r>
              <a:rPr lang="vi-VN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hr-HR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Članice </a:t>
            </a:r>
            <a:r>
              <a:rPr lang="hr-HR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- sve</a:t>
            </a:r>
            <a:r>
              <a:rPr lang="vi-VN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pravne i fizičke osobe koje obavljaju gospodarsku djelatnost sa sjedištem na području Republike Hrvatske</a:t>
            </a:r>
            <a:r>
              <a:rPr lang="vi-VN" b="1" dirty="0" smtClean="0">
                <a:solidFill>
                  <a:srgbClr val="00B0F0"/>
                </a:solidFill>
              </a:rPr>
              <a:t>. 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ERASMUS </a:t>
            </a:r>
            <a:r>
              <a:rPr lang="hr-HR" sz="3200" dirty="0" smtClean="0">
                <a:solidFill>
                  <a:schemeClr val="accent2"/>
                </a:solidFill>
              </a:rPr>
              <a:t>for YOUNG ENTERPRENERS</a:t>
            </a:r>
            <a:endParaRPr lang="hr-HR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Program kojeg provodi HGK - mladim poduzetnicima otvara  mogućnost da u Europskoj uniji uče od iskusnih poduzetnika kako razvijati i pokretati samostalni  business </a:t>
            </a:r>
          </a:p>
          <a:p>
            <a:endParaRPr lang="hr-HR" b="1" dirty="0" smtClean="0"/>
          </a:p>
          <a:p>
            <a:pPr algn="just"/>
            <a:endParaRPr lang="hr-HR" dirty="0"/>
          </a:p>
        </p:txBody>
      </p:sp>
      <p:pic>
        <p:nvPicPr>
          <p:cNvPr id="6" name="Picture 3" descr="C:\Users\Marko\Dropbox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212976"/>
            <a:ext cx="4645421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STRATEGIJA POSLOVANJA 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</a:t>
            </a:r>
            <a:r>
              <a:rPr lang="hr-HR" b="1" i="1" dirty="0" smtClean="0">
                <a:latin typeface="Arial" pitchFamily="34" charset="0"/>
                <a:cs typeface="Arial" pitchFamily="34" charset="0"/>
              </a:rPr>
              <a:t>Mentalna mapa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			                   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Što?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– ciljevi</a:t>
            </a:r>
          </a:p>
          <a:p>
            <a:pPr algn="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	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Zašto?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- razlog promjene</a:t>
            </a:r>
          </a:p>
          <a:p>
            <a:pPr algn="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	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Kako?-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procedure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			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Marko\Dropbox\company-overview.10233028_st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3960440" cy="389113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ERASMUS for YOUNG ENTERPRENERS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hr-HR" dirty="0" smtClean="0"/>
              <a:t> </a:t>
            </a:r>
          </a:p>
          <a:p>
            <a:pPr>
              <a:buNone/>
            </a:pPr>
            <a:r>
              <a:rPr lang="hr-HR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Uključuje : </a:t>
            </a:r>
            <a:r>
              <a:rPr lang="vi-VN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Nov</a:t>
            </a:r>
            <a:r>
              <a:rPr lang="hr-HR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hr-HR" sz="36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600" i="1" dirty="0" smtClean="0">
                <a:latin typeface="Arial" pitchFamily="34" charset="0"/>
                <a:cs typeface="Arial" pitchFamily="34" charset="0"/>
              </a:rPr>
              <a:t>poduzetni</a:t>
            </a:r>
            <a:r>
              <a:rPr lang="hr-HR" sz="3600" i="1" dirty="0" smtClean="0">
                <a:latin typeface="Arial" pitchFamily="34" charset="0"/>
                <a:cs typeface="Arial" pitchFamily="34" charset="0"/>
              </a:rPr>
              <a:t>ke</a:t>
            </a:r>
            <a:r>
              <a:rPr lang="hr-HR" sz="36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hr-HR" sz="36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vi-VN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Iskusn</a:t>
            </a:r>
            <a:r>
              <a:rPr lang="hr-HR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36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3600" i="1" dirty="0" smtClean="0">
                <a:latin typeface="Arial" pitchFamily="34" charset="0"/>
                <a:cs typeface="Arial" pitchFamily="34" charset="0"/>
              </a:rPr>
              <a:t>oduzetni</a:t>
            </a:r>
            <a:r>
              <a:rPr lang="hr-HR" sz="3600" i="1" dirty="0" smtClean="0">
                <a:latin typeface="Arial" pitchFamily="34" charset="0"/>
                <a:cs typeface="Arial" pitchFamily="34" charset="0"/>
              </a:rPr>
              <a:t>ke </a:t>
            </a:r>
          </a:p>
          <a:p>
            <a:pPr>
              <a:buNone/>
            </a:pPr>
            <a:r>
              <a:rPr lang="hr-HR" sz="3600" i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vi-VN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Posredničke</a:t>
            </a:r>
            <a:r>
              <a:rPr lang="hr-HR" sz="3600" i="1" dirty="0" smtClean="0">
                <a:latin typeface="Arial" pitchFamily="34" charset="0"/>
                <a:cs typeface="Arial" pitchFamily="34" charset="0"/>
              </a:rPr>
              <a:t> organizacije</a:t>
            </a:r>
          </a:p>
          <a:p>
            <a:pPr>
              <a:buNone/>
            </a:pPr>
            <a:endParaRPr lang="hr-HR" sz="36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HR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Ciljevi projekta :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600" i="1" dirty="0" smtClean="0">
                <a:latin typeface="Arial" pitchFamily="34" charset="0"/>
                <a:cs typeface="Arial" pitchFamily="34" charset="0"/>
              </a:rPr>
              <a:t>učenje - stvaranje novih poslovnih ideja  -  proučavanje tržišta – umrežavanje - razvijanje poslovnih vještina</a:t>
            </a:r>
          </a:p>
          <a:p>
            <a:pPr algn="ctr">
              <a:buNone/>
            </a:pPr>
            <a:endParaRPr lang="hr-HR" sz="36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vi-VN" sz="3200" dirty="0" smtClean="0">
                <a:latin typeface="Arial" pitchFamily="34" charset="0"/>
                <a:cs typeface="Arial" pitchFamily="34" charset="0"/>
                <a:hlinkClick r:id="rId2"/>
              </a:rPr>
              <a:t>http://www.erasmus-entrepreneurs.eu/</a:t>
            </a:r>
            <a:endParaRPr lang="vi-VN" sz="32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vi-VN" sz="32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KREDITIRANJE ZABA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Namjen</a:t>
            </a:r>
            <a:r>
              <a:rPr lang="hr-HR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kredita</a:t>
            </a:r>
            <a:r>
              <a:rPr lang="vi-VN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vi-VN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kupnja zemljišta i uređenje infra</a:t>
            </a:r>
            <a:r>
              <a:rPr lang="hr-HR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strukture</a:t>
            </a:r>
          </a:p>
          <a:p>
            <a:pPr algn="just"/>
            <a:endParaRPr lang="hr-HR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Iznos</a:t>
            </a:r>
            <a:r>
              <a:rPr lang="hr-H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hr-HR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5.000 EUR (u kunskoj protuvrijednosti, za kredite uz valutnu klauzulu). do 1.500.000 EUR  za male do  5.000.000 EUR za velike poslovne subjekte</a:t>
            </a:r>
          </a:p>
          <a:p>
            <a:pPr algn="just"/>
            <a:endParaRPr lang="hr-HR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Mogući iznos :</a:t>
            </a:r>
            <a:r>
              <a:rPr lang="hr-H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ovisi o kvaliteti projekta i klijenta te raspoloživom kreditnom potencijalu</a:t>
            </a:r>
            <a:endParaRPr lang="vi-VN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KREDITIRANJE PBZ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hr-HR" sz="8000" b="1" i="1" dirty="0" smtClean="0">
                <a:latin typeface="Arial" pitchFamily="34" charset="0"/>
                <a:cs typeface="Arial" pitchFamily="34" charset="0"/>
              </a:rPr>
              <a:t>Namjena</a:t>
            </a:r>
            <a:r>
              <a:rPr lang="hr-HR" sz="8000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hr-HR" sz="8000" dirty="0" smtClean="0">
                <a:latin typeface="Arial" pitchFamily="34" charset="0"/>
                <a:cs typeface="Arial" pitchFamily="34" charset="0"/>
              </a:rPr>
              <a:t>za ulaganja u osnovna sredstva  : kupnja građevinskog zemljišta, pogonskih zgrada i poslovnog prostora, troškovi gradnje, kupnja strojeva, opreme, vozila, osnovnog  stada i dugogodišnji nasadi </a:t>
            </a:r>
            <a:r>
              <a:rPr lang="hr-HR" sz="8000" b="1" i="1" dirty="0" smtClean="0">
                <a:latin typeface="Arial" pitchFamily="34" charset="0"/>
                <a:cs typeface="Arial" pitchFamily="34" charset="0"/>
              </a:rPr>
              <a:t>Iznos kredita</a:t>
            </a:r>
            <a:r>
              <a:rPr lang="hr-HR" sz="8000" dirty="0" smtClean="0">
                <a:latin typeface="Arial" pitchFamily="34" charset="0"/>
                <a:cs typeface="Arial" pitchFamily="34" charset="0"/>
              </a:rPr>
              <a:t>:do 75% vrijednosti investicije do 8.000.000,00 kn </a:t>
            </a:r>
            <a:r>
              <a:rPr lang="hr-HR" sz="8000" b="1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it-IT" sz="8000" b="1" i="1" dirty="0" smtClean="0">
                <a:latin typeface="Arial" pitchFamily="34" charset="0"/>
                <a:cs typeface="Arial" pitchFamily="34" charset="0"/>
              </a:rPr>
              <a:t>češće</a:t>
            </a:r>
            <a:r>
              <a:rPr lang="it-IT" sz="8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8000" dirty="0" smtClean="0">
                <a:latin typeface="Arial" pitchFamily="34" charset="0"/>
                <a:cs typeface="Arial" pitchFamily="34" charset="0"/>
              </a:rPr>
              <a:t>najmanje 25% od iznosa investicije</a:t>
            </a:r>
            <a:endParaRPr lang="hr-HR" sz="8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7200" dirty="0" smtClean="0"/>
          </a:p>
          <a:p>
            <a:pPr algn="ctr">
              <a:buNone/>
            </a:pPr>
            <a:endParaRPr lang="hr-HR" sz="7200" dirty="0" smtClean="0"/>
          </a:p>
          <a:p>
            <a:pPr algn="ctr">
              <a:buNone/>
            </a:pPr>
            <a:endParaRPr lang="hr-HR" sz="7200" dirty="0" smtClean="0"/>
          </a:p>
          <a:p>
            <a:pPr algn="ctr">
              <a:buNone/>
            </a:pPr>
            <a:endParaRPr lang="hr-HR" sz="7200" dirty="0" smtClean="0"/>
          </a:p>
          <a:p>
            <a:pPr algn="ctr">
              <a:buNone/>
            </a:pPr>
            <a:endParaRPr lang="hr-HR" sz="7200" dirty="0" smtClean="0"/>
          </a:p>
          <a:p>
            <a:r>
              <a:rPr lang="hr-HR" sz="8000" b="1" i="1" dirty="0" smtClean="0">
                <a:latin typeface="Arial" pitchFamily="34" charset="0"/>
                <a:cs typeface="Arial" pitchFamily="34" charset="0"/>
              </a:rPr>
              <a:t>Kamatna stopa</a:t>
            </a:r>
            <a:r>
              <a:rPr lang="hr-HR" sz="8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r-HR" sz="8000" dirty="0" smtClean="0">
                <a:latin typeface="Arial" pitchFamily="34" charset="0"/>
                <a:cs typeface="Arial" pitchFamily="34" charset="0"/>
              </a:rPr>
              <a:t>godišnja fiksna, 2%, 4%, 4% ili 6% (ovisno o kategoriji klijenta)</a:t>
            </a:r>
          </a:p>
          <a:p>
            <a:r>
              <a:rPr lang="pl-PL" sz="8000" b="1" i="1" dirty="0" smtClean="0">
                <a:latin typeface="Arial" pitchFamily="34" charset="0"/>
                <a:cs typeface="Arial" pitchFamily="34" charset="0"/>
              </a:rPr>
              <a:t>Rok otplate</a:t>
            </a:r>
            <a:r>
              <a:rPr lang="pl-PL" sz="8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l-PL" sz="8000" dirty="0" smtClean="0">
                <a:latin typeface="Arial" pitchFamily="34" charset="0"/>
                <a:cs typeface="Arial" pitchFamily="34" charset="0"/>
              </a:rPr>
              <a:t>do 10 godina uključujući poček do 2 godine</a:t>
            </a:r>
          </a:p>
          <a:p>
            <a:r>
              <a:rPr lang="hr-HR" sz="8000" b="1" i="1" dirty="0" smtClean="0">
                <a:latin typeface="Arial" pitchFamily="34" charset="0"/>
                <a:cs typeface="Arial" pitchFamily="34" charset="0"/>
              </a:rPr>
              <a:t>Instrumenti osiguranja</a:t>
            </a:r>
            <a:r>
              <a:rPr lang="hr-HR" sz="8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r-HR" sz="8000" dirty="0" smtClean="0">
                <a:latin typeface="Arial" pitchFamily="34" charset="0"/>
                <a:cs typeface="Arial" pitchFamily="34" charset="0"/>
              </a:rPr>
              <a:t>nekretnina čija je </a:t>
            </a:r>
            <a:r>
              <a:rPr lang="pl-PL" sz="8000" dirty="0" smtClean="0">
                <a:latin typeface="Arial" pitchFamily="34" charset="0"/>
                <a:cs typeface="Arial" pitchFamily="34" charset="0"/>
              </a:rPr>
              <a:t>vrijednost 1,5 puta veća od iznosa kredita i ostali instrumenti</a:t>
            </a:r>
            <a:endParaRPr lang="hr-HR" sz="8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Marko\Dropbox\bank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7488831" cy="144016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KREDITIRANJE ERSTE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vi-VN" sz="18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Good.bee</a:t>
            </a:r>
            <a:r>
              <a:rPr lang="vi-VN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dio je međunarodne Erste grupe. Osnovan je s ciljem podržavanja pojedinačnih i skupnih ekonomskih projekata u Srednjoj i Istočnoj Europi, koji doprinose daljnjem razvoju zajednice.</a:t>
            </a:r>
            <a:endParaRPr lang="hr-HR" sz="1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vi-VN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 Osječko-baranjske županije, Vukovarsko-srijemske županije, Brodsko-posavske županije, Požeško-slavonske županije</a:t>
            </a:r>
            <a:endParaRPr lang="vi-VN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 grada Bjelovara, Bjelovarsko-bilogorske županije i grada Križevaca </a:t>
            </a:r>
            <a:endParaRPr lang="vi-VN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grada Rijeke, Primorsko-goranske županije, Ličko-senjske županije te grada   Ogulina</a:t>
            </a:r>
            <a:endParaRPr lang="vi-VN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vi-VN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program besplatne edukacije za poduzetnike</a:t>
            </a:r>
            <a:endParaRPr lang="hr-HR" sz="18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1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program mentoriranja </a:t>
            </a:r>
            <a:endParaRPr lang="hr-HR" sz="18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1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program monitoringa u poslovanju </a:t>
            </a:r>
            <a:endParaRPr lang="vi-VN" sz="1800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1600" dirty="0" smtClean="0"/>
          </a:p>
          <a:p>
            <a:pPr>
              <a:buNone/>
            </a:pPr>
            <a:endParaRPr lang="hr-HR" sz="1600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KREDITIRANJE RBA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 smtClean="0">
                <a:latin typeface="Arial" pitchFamily="34" charset="0"/>
                <a:cs typeface="Arial" pitchFamily="34" charset="0"/>
              </a:rPr>
              <a:t>Kredit s fleksibilnim rokom otplate optimalan je način financiranja investicijskih ulaganja.</a:t>
            </a:r>
          </a:p>
          <a:p>
            <a:pPr algn="ctr">
              <a:buNone/>
            </a:pPr>
            <a:endParaRPr lang="hr-HR" i="1" dirty="0" smtClean="0"/>
          </a:p>
          <a:p>
            <a:pPr algn="ctr">
              <a:buNone/>
            </a:pPr>
            <a:endParaRPr lang="hr-HR" i="1" dirty="0" smtClean="0"/>
          </a:p>
          <a:p>
            <a:pPr algn="ctr">
              <a:buNone/>
            </a:pPr>
            <a:endParaRPr lang="hr-HR" i="1" dirty="0" smtClean="0"/>
          </a:p>
          <a:p>
            <a:pPr algn="ctr">
              <a:buNone/>
            </a:pPr>
            <a:endParaRPr lang="hr-HR" i="1" dirty="0" smtClean="0"/>
          </a:p>
          <a:p>
            <a:pPr algn="ctr">
              <a:buNone/>
            </a:pPr>
            <a:endParaRPr lang="hr-HR" i="1" dirty="0" smtClean="0"/>
          </a:p>
          <a:p>
            <a:pPr marL="0" indent="0">
              <a:buNone/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Kako biste ostvarili prednost na tržištu  jedan od načina je i kredit s fleksibilnim rokom otplate do 10 godina</a:t>
            </a:r>
            <a:endParaRPr lang="hr-HR" sz="2400" dirty="0"/>
          </a:p>
        </p:txBody>
      </p:sp>
      <p:pic>
        <p:nvPicPr>
          <p:cNvPr id="6" name="Picture 2" descr="C:\Users\Marko\Dropbox\kredit-ordner-300x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36912"/>
            <a:ext cx="7416824" cy="244827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STRATEGIJA POSLOVANJA 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36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S čime?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– resursi</a:t>
            </a:r>
          </a:p>
          <a:p>
            <a:pPr>
              <a:buNone/>
            </a:pP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  Tko?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– sudionici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		</a:t>
            </a:r>
          </a:p>
          <a:p>
            <a:endParaRPr lang="hr-HR" dirty="0"/>
          </a:p>
        </p:txBody>
      </p:sp>
      <p:pic>
        <p:nvPicPr>
          <p:cNvPr id="7" name="Picture 2" descr="C:\Users\Marko\Dropbox\company-overview.10233028_st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96952"/>
            <a:ext cx="7920880" cy="30990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STRATEGIJA POSLOVANJA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		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Kada?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– rokovi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	 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	                               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Gdje?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–  mjesta aktivnost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6" name="Picture 5" descr="strateg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132857"/>
            <a:ext cx="3600400" cy="21462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NAČIN RADA I ALATI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IZVRSNOSTI</a:t>
            </a:r>
            <a:endParaRPr lang="hr-HR" dirty="0">
              <a:solidFill>
                <a:schemeClr val="accent2"/>
              </a:solidFill>
            </a:endParaRPr>
          </a:p>
        </p:txBody>
      </p:sp>
      <p:pic>
        <p:nvPicPr>
          <p:cNvPr id="3076" name="Picture 4" descr="C:\Users\Marko\Dropbox\swot-analysis-diagram-prev1267697786eyguo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064896" cy="482453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NAČIN RADA I ALATI 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IZVRSNOSTI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b="1" i="1" u="sng" dirty="0" smtClean="0">
                <a:latin typeface="Arial" pitchFamily="34" charset="0"/>
                <a:cs typeface="Arial" pitchFamily="34" charset="0"/>
              </a:rPr>
              <a:t>Postavljanje ciljeva </a:t>
            </a:r>
          </a:p>
          <a:p>
            <a:endParaRPr lang="hr-HR" b="1" i="1" u="sng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r-HR" b="1" i="1" dirty="0" smtClean="0">
                <a:latin typeface="Arial" pitchFamily="34" charset="0"/>
                <a:cs typeface="Arial" pitchFamily="34" charset="0"/>
              </a:rPr>
              <a:t>kratkoročni ciljevi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povećati broj korisnika proizvoda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otvoriti veći broj prodajnih mjesta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usklađeni s misijom i vizijom poslovanja</a:t>
            </a:r>
          </a:p>
          <a:p>
            <a:pPr lvl="2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r-HR" b="1" i="1" dirty="0" smtClean="0">
                <a:latin typeface="Arial" pitchFamily="34" charset="0"/>
                <a:cs typeface="Arial" pitchFamily="34" charset="0"/>
              </a:rPr>
              <a:t>dugoročni ciljevi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postati lider na tržištu Hrvatske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postati lider na tržištu Europske unije</a:t>
            </a:r>
          </a:p>
          <a:p>
            <a:pPr algn="just"/>
            <a:endParaRPr lang="hr-HR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NAČIN RADA I ALATI 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IZVRSNOSTI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sz="3200" i="1" u="sng" dirty="0" smtClean="0">
                <a:latin typeface="Arial" pitchFamily="34" charset="0"/>
                <a:cs typeface="Arial" pitchFamily="34" charset="0"/>
              </a:rPr>
              <a:t>Izbor strategije - PRIMJER</a:t>
            </a:r>
          </a:p>
          <a:p>
            <a:r>
              <a:rPr lang="vi-VN" i="1" dirty="0" smtClean="0">
                <a:latin typeface="Arial" pitchFamily="34" charset="0"/>
                <a:cs typeface="Arial" pitchFamily="34" charset="0"/>
              </a:rPr>
              <a:t>nacrt proizvoda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 10 problema koj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 rješavaš</a:t>
            </a:r>
            <a:endParaRPr lang="hr-HR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njihova učestalost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 na internetu</a:t>
            </a:r>
          </a:p>
          <a:p>
            <a:r>
              <a:rPr lang="vi-VN" i="1" dirty="0" smtClean="0">
                <a:latin typeface="Arial" pitchFamily="34" charset="0"/>
                <a:cs typeface="Arial" pitchFamily="34" charset="0"/>
              </a:rPr>
              <a:t>definicija korisnika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efiniranje komunikacijske poruke </a:t>
            </a:r>
          </a:p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laganje okvirne ponude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vi-VN" i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vi-VN" b="1" i="1" dirty="0" smtClean="0">
                <a:latin typeface="Arial" pitchFamily="34" charset="0"/>
                <a:cs typeface="Arial" pitchFamily="34" charset="0"/>
              </a:rPr>
              <a:t>Ako je feedback tržišta pozitivan razvijanje</a:t>
            </a:r>
            <a:r>
              <a:rPr lang="hr-HR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b="1" i="1" dirty="0" smtClean="0">
                <a:latin typeface="Arial" pitchFamily="34" charset="0"/>
                <a:cs typeface="Arial" pitchFamily="34" charset="0"/>
              </a:rPr>
              <a:t>proizvoda</a:t>
            </a:r>
            <a:r>
              <a:rPr lang="hr-HR" b="1" i="1" dirty="0" smtClean="0">
                <a:latin typeface="Arial" pitchFamily="34" charset="0"/>
                <a:cs typeface="Arial" pitchFamily="34" charset="0"/>
              </a:rPr>
              <a:t> ......</a:t>
            </a:r>
            <a:endParaRPr lang="hr-HR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RAZVIJANJE KOMPETENCIJA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>
                <a:latin typeface="Arial" pitchFamily="34" charset="0"/>
                <a:cs typeface="Arial" pitchFamily="34" charset="0"/>
              </a:rPr>
              <a:t>Dobar vođa zna kako kreirati atmosferu sigurnosti, povjerenja i poticanja kreativnih procesa.</a:t>
            </a:r>
          </a:p>
          <a:p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endParaRPr lang="hr-HR" sz="1000" b="1" i="1" dirty="0" smtClean="0">
              <a:latin typeface="Arial" pitchFamily="34" charset="0"/>
              <a:cs typeface="Arial" pitchFamily="34" charset="0"/>
            </a:endParaRPr>
          </a:p>
          <a:p>
            <a:endParaRPr lang="hr-HR" sz="1000" b="1" i="1" dirty="0" smtClean="0">
              <a:latin typeface="Arial" pitchFamily="34" charset="0"/>
              <a:cs typeface="Arial" pitchFamily="34" charset="0"/>
            </a:endParaRPr>
          </a:p>
          <a:p>
            <a:endParaRPr lang="hr-HR" sz="1000" b="1" i="1" dirty="0" smtClean="0">
              <a:latin typeface="Arial" pitchFamily="34" charset="0"/>
              <a:cs typeface="Arial" pitchFamily="34" charset="0"/>
            </a:endParaRPr>
          </a:p>
          <a:p>
            <a:endParaRPr lang="hr-HR" sz="1000" b="1" i="1" dirty="0" smtClean="0">
              <a:latin typeface="Arial" pitchFamily="34" charset="0"/>
              <a:cs typeface="Arial" pitchFamily="34" charset="0"/>
            </a:endParaRPr>
          </a:p>
          <a:p>
            <a:endParaRPr lang="hr-HR" sz="1000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Marko\Dropbox\Anti-lí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7704856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RAZVIJANJE KOMPETENCIJA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hr-HR" sz="2800" dirty="0" smtClean="0"/>
          </a:p>
          <a:p>
            <a:pPr marL="0" indent="0"/>
            <a:r>
              <a:rPr lang="hr-HR" sz="2800" b="1" i="1" dirty="0" smtClean="0">
                <a:latin typeface="Arial" pitchFamily="34" charset="0"/>
                <a:cs typeface="Arial" pitchFamily="34" charset="0"/>
              </a:rPr>
              <a:t>Inovativne kompetencije -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kreativnost, anuliranje straha od rizika, timski rad</a:t>
            </a:r>
          </a:p>
          <a:p>
            <a:pPr marL="514350" indent="-514350"/>
            <a:endParaRPr lang="hr-HR" sz="2800" i="1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sz="2800" b="1" i="1" dirty="0" smtClean="0">
                <a:latin typeface="Arial" pitchFamily="34" charset="0"/>
                <a:cs typeface="Arial" pitchFamily="34" charset="0"/>
              </a:rPr>
              <a:t>Političke kompetencije -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micro-političke vještine i znanja </a:t>
            </a:r>
          </a:p>
          <a:p>
            <a:pPr marL="0" indent="0"/>
            <a:endParaRPr lang="hr-HR" sz="2800" i="1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sz="2800" b="1" i="1" dirty="0" smtClean="0">
                <a:latin typeface="Arial" pitchFamily="34" charset="0"/>
                <a:cs typeface="Arial" pitchFamily="34" charset="0"/>
              </a:rPr>
              <a:t>Menađerske kompetencije -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motivacija, mentoriranje, vođenje tima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5290</TotalTime>
  <Words>809</Words>
  <Application>Microsoft Office PowerPoint</Application>
  <PresentationFormat>On-screen Show (4:3)</PresentationFormat>
  <Paragraphs>171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MI  KREIRAMO  SVOJ POSAO.</vt:lpstr>
      <vt:lpstr>STRATEGIJA POSLOVANJA </vt:lpstr>
      <vt:lpstr>STRATEGIJA POSLOVANJA </vt:lpstr>
      <vt:lpstr>STRATEGIJA POSLOVANJA</vt:lpstr>
      <vt:lpstr>NAČIN RADA I ALATI IZVRSNOSTI</vt:lpstr>
      <vt:lpstr>NAČIN RADA I ALATI  IZVRSNOSTI</vt:lpstr>
      <vt:lpstr>NAČIN RADA I ALATI  IZVRSNOSTI</vt:lpstr>
      <vt:lpstr>RAZVIJANJE KOMPETENCIJA</vt:lpstr>
      <vt:lpstr>RAZVIJANJE KOMPETENCIJA</vt:lpstr>
      <vt:lpstr> NEFORMALNI IZVORI  FINANCIRANJA </vt:lpstr>
      <vt:lpstr>FORMALNI IZVORI  FINANCIRANJA</vt:lpstr>
      <vt:lpstr>FORMALNI IZVORI  FINANCIRANJA</vt:lpstr>
      <vt:lpstr>FORMALNI IZVORI  FINANCIRANJA</vt:lpstr>
      <vt:lpstr>HAMAG - BICRO</vt:lpstr>
      <vt:lpstr>HAMAG - BICRO</vt:lpstr>
      <vt:lpstr>HBOR</vt:lpstr>
      <vt:lpstr>HBOR</vt:lpstr>
      <vt:lpstr>H G K</vt:lpstr>
      <vt:lpstr>ERASMUS for YOUNG ENTERPRENERS</vt:lpstr>
      <vt:lpstr>ERASMUS for YOUNG ENTERPRENERS</vt:lpstr>
      <vt:lpstr>KREDITIRANJE ZABA</vt:lpstr>
      <vt:lpstr>KREDITIRANJE PBZ</vt:lpstr>
      <vt:lpstr>KREDITIRANJE ERSTE</vt:lpstr>
      <vt:lpstr>KREDITIRANJE RBA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</dc:creator>
  <cp:lastModifiedBy>Marko</cp:lastModifiedBy>
  <cp:revision>497</cp:revision>
  <dcterms:created xsi:type="dcterms:W3CDTF">2013-04-10T07:19:58Z</dcterms:created>
  <dcterms:modified xsi:type="dcterms:W3CDTF">2015-01-21T07:38:11Z</dcterms:modified>
</cp:coreProperties>
</file>