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8" r:id="rId2"/>
    <p:sldId id="257" r:id="rId3"/>
    <p:sldId id="258" r:id="rId4"/>
    <p:sldId id="259" r:id="rId5"/>
    <p:sldId id="260" r:id="rId6"/>
    <p:sldId id="261" r:id="rId7"/>
    <p:sldId id="293" r:id="rId8"/>
    <p:sldId id="294" r:id="rId9"/>
    <p:sldId id="262" r:id="rId10"/>
    <p:sldId id="263" r:id="rId11"/>
    <p:sldId id="291" r:id="rId12"/>
    <p:sldId id="296" r:id="rId13"/>
    <p:sldId id="288" r:id="rId14"/>
    <p:sldId id="290" r:id="rId15"/>
    <p:sldId id="307" r:id="rId16"/>
    <p:sldId id="269" r:id="rId17"/>
    <p:sldId id="270" r:id="rId18"/>
    <p:sldId id="302" r:id="rId19"/>
    <p:sldId id="303" r:id="rId20"/>
    <p:sldId id="304" r:id="rId21"/>
    <p:sldId id="306" r:id="rId22"/>
    <p:sldId id="308" r:id="rId23"/>
    <p:sldId id="299" r:id="rId2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78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876D25A-DFD6-4FB8-BD91-3B79884D81F7}" type="datetimeFigureOut">
              <a:rPr lang="hr-HR" smtClean="0"/>
              <a:pPr/>
              <a:t>23.1.2015.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84F212-6A7E-4132-8729-2A91344D06D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D25A-DFD6-4FB8-BD91-3B79884D81F7}" type="datetimeFigureOut">
              <a:rPr lang="hr-HR" smtClean="0"/>
              <a:pPr/>
              <a:t>23.1.2015.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4F212-6A7E-4132-8729-2A91344D06D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876D25A-DFD6-4FB8-BD91-3B79884D81F7}" type="datetimeFigureOut">
              <a:rPr lang="hr-HR" smtClean="0"/>
              <a:pPr/>
              <a:t>23.1.2015.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684F212-6A7E-4132-8729-2A91344D06D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D25A-DFD6-4FB8-BD91-3B79884D81F7}" type="datetimeFigureOut">
              <a:rPr lang="hr-HR" smtClean="0"/>
              <a:pPr/>
              <a:t>23.1.2015.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84F212-6A7E-4132-8729-2A91344D06D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D25A-DFD6-4FB8-BD91-3B79884D81F7}" type="datetimeFigureOut">
              <a:rPr lang="hr-HR" smtClean="0"/>
              <a:pPr/>
              <a:t>23.1.2015.</a:t>
            </a:fld>
            <a:endParaRPr lang="hr-H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684F212-6A7E-4132-8729-2A91344D06D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876D25A-DFD6-4FB8-BD91-3B79884D81F7}" type="datetimeFigureOut">
              <a:rPr lang="hr-HR" smtClean="0"/>
              <a:pPr/>
              <a:t>23.1.2015.</a:t>
            </a:fld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684F212-6A7E-4132-8729-2A91344D06D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876D25A-DFD6-4FB8-BD91-3B79884D81F7}" type="datetimeFigureOut">
              <a:rPr lang="hr-HR" smtClean="0"/>
              <a:pPr/>
              <a:t>23.1.2015.</a:t>
            </a:fld>
            <a:endParaRPr lang="hr-H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684F212-6A7E-4132-8729-2A91344D06D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r-H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D25A-DFD6-4FB8-BD91-3B79884D81F7}" type="datetimeFigureOut">
              <a:rPr lang="hr-HR" smtClean="0"/>
              <a:pPr/>
              <a:t>23.1.2015.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84F212-6A7E-4132-8729-2A91344D06D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D25A-DFD6-4FB8-BD91-3B79884D81F7}" type="datetimeFigureOut">
              <a:rPr lang="hr-HR" smtClean="0"/>
              <a:pPr/>
              <a:t>23.1.2015.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84F212-6A7E-4132-8729-2A91344D06D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D25A-DFD6-4FB8-BD91-3B79884D81F7}" type="datetimeFigureOut">
              <a:rPr lang="hr-HR" smtClean="0"/>
              <a:pPr/>
              <a:t>23.1.2015.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84F212-6A7E-4132-8729-2A91344D06D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876D25A-DFD6-4FB8-BD91-3B79884D81F7}" type="datetimeFigureOut">
              <a:rPr lang="hr-HR" smtClean="0"/>
              <a:pPr/>
              <a:t>23.1.2015.</a:t>
            </a:fld>
            <a:endParaRPr lang="hr-H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684F212-6A7E-4132-8729-2A91344D06D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876D25A-DFD6-4FB8-BD91-3B79884D81F7}" type="datetimeFigureOut">
              <a:rPr lang="hr-HR" smtClean="0"/>
              <a:pPr/>
              <a:t>23.1.2015.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684F212-6A7E-4132-8729-2A91344D06D3}" type="slidenum">
              <a:rPr lang="hr-HR" smtClean="0"/>
              <a:pPr/>
              <a:t>‹#›</a:t>
            </a:fld>
            <a:endParaRPr lang="hr-HR"/>
          </a:p>
        </p:txBody>
      </p:sp>
      <p:pic>
        <p:nvPicPr>
          <p:cNvPr id="10" name="Picture 9" descr="l2.jpg"/>
          <p:cNvPicPr/>
          <p:nvPr userDrawn="1"/>
        </p:nvPicPr>
        <p:blipFill>
          <a:blip r:embed="rId1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40352" y="188640"/>
            <a:ext cx="1187624" cy="260648"/>
          </a:xfrm>
          <a:prstGeom prst="rect">
            <a:avLst/>
          </a:prstGeom>
          <a:noFill/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res.europa.e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792088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MI </a:t>
            </a:r>
            <a:br>
              <a:rPr lang="hr-HR" dirty="0" smtClean="0">
                <a:solidFill>
                  <a:schemeClr val="tx1"/>
                </a:solidFill>
              </a:rPr>
            </a:br>
            <a:r>
              <a:rPr lang="hr-HR" dirty="0" smtClean="0">
                <a:solidFill>
                  <a:schemeClr val="tx1"/>
                </a:solidFill>
              </a:rPr>
              <a:t>KREIRAMO </a:t>
            </a:r>
            <a:br>
              <a:rPr lang="hr-HR" dirty="0" smtClean="0">
                <a:solidFill>
                  <a:schemeClr val="tx1"/>
                </a:solidFill>
              </a:rPr>
            </a:br>
            <a:r>
              <a:rPr lang="hr-HR" dirty="0" smtClean="0">
                <a:solidFill>
                  <a:schemeClr val="tx1"/>
                </a:solidFill>
              </a:rPr>
              <a:t>SVOJ POSAO.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204864"/>
            <a:ext cx="8460432" cy="3960440"/>
          </a:xfrm>
        </p:spPr>
        <p:txBody>
          <a:bodyPr>
            <a:normAutofit/>
          </a:bodyPr>
          <a:lstStyle/>
          <a:p>
            <a:pPr algn="l"/>
            <a:endParaRPr lang="hr-HR" sz="1500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hr-HR" sz="1400" dirty="0" smtClean="0">
              <a:ln>
                <a:solidFill>
                  <a:schemeClr val="tx1">
                    <a:lumMod val="85000"/>
                    <a:alpha val="49000"/>
                  </a:schemeClr>
                </a:solidFill>
              </a:ln>
              <a:latin typeface="Arial" pitchFamily="34" charset="0"/>
              <a:cs typeface="Arial" pitchFamily="34" charset="0"/>
            </a:endParaRPr>
          </a:p>
          <a:p>
            <a:pPr algn="l"/>
            <a:r>
              <a:rPr lang="hr-HR" sz="1400" dirty="0" smtClean="0">
                <a:ln>
                  <a:solidFill>
                    <a:schemeClr val="tx1">
                      <a:lumMod val="85000"/>
                      <a:alpha val="49000"/>
                    </a:schemeClr>
                  </a:solidFill>
                </a:ln>
                <a:latin typeface="Arial" pitchFamily="34" charset="0"/>
                <a:cs typeface="Arial" pitchFamily="34" charset="0"/>
              </a:rPr>
              <a:t>Izradila:</a:t>
            </a:r>
          </a:p>
          <a:p>
            <a:pPr algn="l"/>
            <a:r>
              <a:rPr lang="hr-HR" sz="1400" dirty="0" smtClean="0">
                <a:ln>
                  <a:solidFill>
                    <a:schemeClr val="tx1">
                      <a:lumMod val="85000"/>
                      <a:alpha val="49000"/>
                    </a:schemeClr>
                  </a:solidFill>
                </a:ln>
                <a:latin typeface="Arial" pitchFamily="34" charset="0"/>
                <a:cs typeface="Arial" pitchFamily="34" charset="0"/>
              </a:rPr>
              <a:t>INES RUDELIĆ, diplomirani politolog</a:t>
            </a:r>
          </a:p>
          <a:p>
            <a:pPr algn="l"/>
            <a:r>
              <a:rPr lang="hr-HR" sz="1400" dirty="0" smtClean="0">
                <a:ln>
                  <a:solidFill>
                    <a:schemeClr val="tx1">
                      <a:lumMod val="85000"/>
                      <a:alpha val="49000"/>
                    </a:schemeClr>
                  </a:solidFill>
                </a:ln>
                <a:latin typeface="Arial" pitchFamily="34" charset="0"/>
                <a:cs typeface="Arial" pitchFamily="34" charset="0"/>
              </a:rPr>
              <a:t>Udruga LIBERA za edukaciju i samozapošljavanje</a:t>
            </a:r>
          </a:p>
          <a:p>
            <a:pPr algn="l"/>
            <a:r>
              <a:rPr lang="hr-HR" sz="1400" dirty="0" smtClean="0">
                <a:ln>
                  <a:solidFill>
                    <a:schemeClr val="tx1">
                      <a:lumMod val="85000"/>
                      <a:alpha val="49000"/>
                    </a:schemeClr>
                  </a:solidFill>
                </a:ln>
                <a:latin typeface="Arial" pitchFamily="34" charset="0"/>
                <a:cs typeface="Arial" pitchFamily="34" charset="0"/>
              </a:rPr>
              <a:t>Ostrovička 4, 10000 Zagreb</a:t>
            </a:r>
          </a:p>
          <a:p>
            <a:pPr algn="l"/>
            <a:r>
              <a:rPr lang="hr-HR" sz="1400" dirty="0" smtClean="0">
                <a:ln>
                  <a:solidFill>
                    <a:schemeClr val="tx1">
                      <a:lumMod val="85000"/>
                      <a:alpha val="49000"/>
                    </a:schemeClr>
                  </a:solidFill>
                </a:ln>
                <a:latin typeface="Arial" pitchFamily="34" charset="0"/>
                <a:cs typeface="Arial" pitchFamily="34" charset="0"/>
              </a:rPr>
              <a:t>tel.8893675, 095-850-83-99</a:t>
            </a:r>
          </a:p>
          <a:p>
            <a:pPr algn="l"/>
            <a:r>
              <a:rPr lang="hr-HR" sz="1400" dirty="0" smtClean="0">
                <a:ln>
                  <a:solidFill>
                    <a:schemeClr val="tx1">
                      <a:lumMod val="85000"/>
                      <a:alpha val="49000"/>
                    </a:schemeClr>
                  </a:solidFill>
                </a:ln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   Zagreb, 19.08.2014.</a:t>
            </a:r>
            <a:r>
              <a:rPr lang="hr-HR" dirty="0" smtClean="0"/>
              <a:t>	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MLADI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sz="2400" i="1" dirty="0" smtClean="0">
                <a:latin typeface="Arial" pitchFamily="34" charset="0"/>
                <a:cs typeface="Arial" pitchFamily="34" charset="0"/>
              </a:rPr>
              <a:t>provedba sheme započela je 1. srpnja 2013. te je paket mjera </a:t>
            </a:r>
            <a:r>
              <a:rPr lang="hr-HR" sz="24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Mladi i kreativni</a:t>
            </a:r>
            <a:r>
              <a:rPr lang="hr-HR" sz="2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dopunjen s dodatnih 11 mjera prvenstveno usmjerenih na mlade do 29 godina</a:t>
            </a:r>
          </a:p>
          <a:p>
            <a:pPr algn="just"/>
            <a:endParaRPr lang="hr-HR" sz="2400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hr-HR" sz="2400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hr-HR" dirty="0" smtClean="0"/>
          </a:p>
          <a:p>
            <a:pPr algn="just">
              <a:buNone/>
            </a:pPr>
            <a:r>
              <a:rPr lang="hr-HR" dirty="0" smtClean="0"/>
              <a:t>    </a:t>
            </a:r>
            <a:endParaRPr lang="hr-HR" dirty="0"/>
          </a:p>
        </p:txBody>
      </p:sp>
      <p:pic>
        <p:nvPicPr>
          <p:cNvPr id="7" name="Picture 2" descr="C:\Users\Marko\Dropbox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99" y="2924944"/>
            <a:ext cx="6984777" cy="352839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POTICAJI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b="1" i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Mjere koje će  HZZ provoditi u 2015. godini su: </a:t>
            </a:r>
          </a:p>
          <a:p>
            <a:pPr lvl="0"/>
            <a:r>
              <a:rPr lang="hr-HR" i="1" u="sng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Mladi i kreativni</a:t>
            </a:r>
            <a:endParaRPr lang="hr-HR" i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hr-HR" i="1" u="sng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I posebnost je prednost</a:t>
            </a:r>
            <a:endParaRPr lang="hr-HR" i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hr-HR" i="1" u="sng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Uključeni</a:t>
            </a:r>
            <a:endParaRPr lang="hr-HR" i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hr-HR" i="1" u="sng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Važno je iskustvo</a:t>
            </a:r>
            <a:endParaRPr lang="hr-HR" i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hr-HR" i="1" u="sng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I mi smo za novi posao i učenje</a:t>
            </a:r>
            <a:endParaRPr lang="hr-HR" i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hr-HR" i="1" u="sng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Za osobe romske nacionalne manjine</a:t>
            </a:r>
            <a:endParaRPr lang="hr-HR" i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hr-HR" i="1" u="sng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Važno je očuvati radno mjesto</a:t>
            </a:r>
            <a:endParaRPr lang="hr-HR" i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hr-HR" i="1" u="sng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Žene</a:t>
            </a:r>
          </a:p>
          <a:p>
            <a:pPr lvl="0"/>
            <a:r>
              <a:rPr lang="hr-HR" i="1" u="sng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Olakšice</a:t>
            </a:r>
            <a:endParaRPr lang="hr-HR" i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r-HR" u="sng" dirty="0" smtClean="0">
              <a:solidFill>
                <a:srgbClr val="0070C0"/>
              </a:solidFill>
            </a:endParaRPr>
          </a:p>
          <a:p>
            <a:pPr algn="just"/>
            <a:endParaRPr lang="hr-HR" dirty="0"/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MLADI I KREATIVNI</a:t>
            </a:r>
            <a:endParaRPr lang="hr-HR" dirty="0">
              <a:solidFill>
                <a:schemeClr val="accent2"/>
              </a:solidFill>
            </a:endParaRPr>
          </a:p>
        </p:txBody>
      </p:sp>
      <p:pic>
        <p:nvPicPr>
          <p:cNvPr id="2051" name="Picture 3" descr="C:\Users\Marko\Desktop\group-young-people-holding-globe-earth-26833054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700808"/>
            <a:ext cx="6840760" cy="476490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MLADI I KREATIVNI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b="1" u="sng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Uz </a:t>
            </a:r>
            <a:r>
              <a:rPr lang="pl-PL" b="1" u="sng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pola-pola do prvog posla </a:t>
            </a:r>
            <a:r>
              <a:rPr lang="pl-PL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– potpora za </a:t>
            </a:r>
            <a:r>
              <a:rPr lang="pl-PL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zapošljavanje</a:t>
            </a:r>
            <a:r>
              <a:rPr lang="pl-PL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mladih osoba bez radnog staža</a:t>
            </a:r>
          </a:p>
          <a:p>
            <a:pPr algn="just"/>
            <a:r>
              <a:rPr lang="hr-HR" b="1" u="sng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Pola-pola </a:t>
            </a:r>
            <a:r>
              <a:rPr lang="hr-HR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- potpora za </a:t>
            </a:r>
            <a:r>
              <a:rPr lang="hr-HR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zapošljavanje</a:t>
            </a:r>
          </a:p>
          <a:p>
            <a:pPr algn="just"/>
            <a:r>
              <a:rPr lang="pl-PL" b="1" u="sng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Pola–pola za uključivanje </a:t>
            </a:r>
            <a:r>
              <a:rPr lang="pl-PL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– potpora za </a:t>
            </a:r>
            <a:r>
              <a:rPr lang="pl-PL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zapošljavanje</a:t>
            </a:r>
            <a:r>
              <a:rPr lang="pl-PL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osoba s invaliditetom</a:t>
            </a:r>
          </a:p>
          <a:p>
            <a:pPr algn="just"/>
            <a:r>
              <a:rPr lang="pl-PL" b="1" u="sng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Pola – pola i za osobe romske nacionalne manjine</a:t>
            </a:r>
            <a:r>
              <a:rPr lang="pl-PL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algn="just"/>
            <a:endParaRPr lang="hr-HR" dirty="0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MLADI I KREATIVNI  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hangingPunct="0"/>
            <a:r>
              <a:rPr lang="hr-H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Tvoja inicijativa – tvoje radno </a:t>
            </a:r>
            <a:r>
              <a:rPr lang="hr-H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mjesto</a:t>
            </a:r>
            <a:endParaRPr lang="hr-HR" sz="3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hangingPunct="0"/>
            <a:r>
              <a:rPr lang="hr-HR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-tvoje sezonsko radno mjesto i tvoje mjesto u zelenom gospodarstvu  - </a:t>
            </a:r>
            <a:r>
              <a:rPr lang="hr-HR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potpora </a:t>
            </a:r>
            <a:r>
              <a:rPr lang="hr-HR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 </a:t>
            </a:r>
            <a:r>
              <a:rPr lang="hr-HR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samozapošljavanje</a:t>
            </a:r>
            <a:endParaRPr lang="hr-HR" sz="3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hangingPunct="0"/>
            <a:r>
              <a:rPr lang="hr-HR" sz="28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Zajedno smo jači</a:t>
            </a:r>
            <a:r>
              <a:rPr lang="hr-HR" sz="28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– potpora za zapošljavanje upravitelja zadruge </a:t>
            </a:r>
          </a:p>
          <a:p>
            <a:pPr algn="just" hangingPunct="0"/>
            <a:r>
              <a:rPr lang="hr-HR" sz="28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Rad i nakon ljeta</a:t>
            </a:r>
            <a:r>
              <a:rPr lang="hr-HR" sz="28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- potpora za zapošljavanje u turizmu  </a:t>
            </a:r>
          </a:p>
          <a:p>
            <a:pPr algn="just" hangingPunct="0"/>
            <a:r>
              <a:rPr lang="hr-HR" sz="28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8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Rad i nakon stručnog osposobljavanja</a:t>
            </a:r>
            <a:r>
              <a:rPr lang="hr-HR" sz="28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 potpora za zapošljavanje </a:t>
            </a:r>
          </a:p>
          <a:p>
            <a:pPr hangingPunct="0"/>
            <a:endParaRPr lang="hr-HR" sz="2800" i="1" dirty="0"/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MLADI I KREATIVNI  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 hangingPunct="0">
              <a:buNone/>
            </a:pPr>
            <a:r>
              <a:rPr lang="hr-HR" sz="28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programi </a:t>
            </a:r>
            <a:r>
              <a:rPr lang="hr-HR" sz="28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usavršavanj</a:t>
            </a:r>
            <a:r>
              <a:rPr lang="hr-HR" sz="28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 i </a:t>
            </a:r>
            <a:r>
              <a:rPr lang="hr-HR" sz="28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obrazovanja</a:t>
            </a:r>
            <a:r>
              <a:rPr lang="hr-HR" sz="28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mladih</a:t>
            </a:r>
          </a:p>
          <a:p>
            <a:pPr algn="just" hangingPunct="0"/>
            <a:r>
              <a:rPr lang="hr-HR" sz="28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Učim uz posao ; Znanje se isplati </a:t>
            </a:r>
            <a:endParaRPr lang="hr-HR" sz="2800" i="1" u="sng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 hangingPunct="0"/>
            <a:r>
              <a:rPr lang="hr-HR" sz="28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EU i zanimanja budućnosti</a:t>
            </a:r>
          </a:p>
          <a:p>
            <a:pPr algn="just" hangingPunct="0"/>
            <a:r>
              <a:rPr lang="hr-HR" sz="28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 mladi uče za posao </a:t>
            </a:r>
          </a:p>
          <a:p>
            <a:pPr algn="just" hangingPunct="0"/>
            <a:r>
              <a:rPr lang="hr-HR" sz="28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Učenjem do poduzetnika</a:t>
            </a:r>
          </a:p>
          <a:p>
            <a:pPr algn="just" hangingPunct="0"/>
            <a:r>
              <a:rPr lang="hr-HR" sz="28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Programi opismenjavanja </a:t>
            </a:r>
          </a:p>
          <a:p>
            <a:pPr algn="just" hangingPunct="0">
              <a:buNone/>
            </a:pPr>
            <a:r>
              <a:rPr lang="hr-HR" sz="28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mladih  </a:t>
            </a:r>
          </a:p>
          <a:p>
            <a:pPr algn="just" hangingPunct="0"/>
            <a:r>
              <a:rPr lang="hr-HR" sz="28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Osposobljavanje na radnom</a:t>
            </a:r>
          </a:p>
          <a:p>
            <a:pPr algn="just" hangingPunct="0">
              <a:buNone/>
            </a:pPr>
            <a:r>
              <a:rPr lang="hr-HR" sz="28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mjestu</a:t>
            </a:r>
            <a:endParaRPr lang="hr-HR" sz="2800" b="1" i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Users\Marko\Dropbox\Book_Rapid-eLearn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2564904"/>
            <a:ext cx="2232248" cy="324036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MLADI I KREATIVNI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1" algn="just"/>
            <a:r>
              <a:rPr lang="hr-HR" sz="2400" b="1" i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Rad i staž i prijevoz </a:t>
            </a:r>
            <a:r>
              <a:rPr lang="hr-HR" sz="2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hr-HR" sz="24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stručno osposobljavanje za rad bez zasnivanja radnog odnosa</a:t>
            </a:r>
          </a:p>
          <a:p>
            <a:pPr lvl="1" algn="just">
              <a:buNone/>
            </a:pPr>
            <a:r>
              <a:rPr lang="hr-HR" sz="28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sufinancirano zapošljavanje u javnim radovima</a:t>
            </a:r>
          </a:p>
          <a:p>
            <a:pPr lvl="1" algn="just">
              <a:buNone/>
            </a:pPr>
            <a:endParaRPr lang="hr-HR" sz="12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hr-HR" sz="2400" b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Radom za zajednicu i sebe</a:t>
            </a:r>
            <a:r>
              <a:rPr lang="hr-HR" sz="2400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 algn="just"/>
            <a:r>
              <a:rPr lang="hr-HR" sz="2400" b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Komunalni javni radovi </a:t>
            </a:r>
            <a:r>
              <a:rPr lang="hr-HR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 algn="just"/>
            <a:r>
              <a:rPr lang="hr-HR" sz="2400" b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Pomoć sebi i drugima </a:t>
            </a:r>
            <a:r>
              <a:rPr lang="hr-HR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hr-HR" sz="2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hr-HR" sz="2400" b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Mladi za mlade </a:t>
            </a:r>
            <a:endParaRPr lang="hr-HR" sz="2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hr-HR" sz="2400" b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Mladi za EU </a:t>
            </a:r>
            <a:endParaRPr lang="hr-HR" sz="2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hr-HR" sz="2400" b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Mladi za zajednicu</a:t>
            </a:r>
            <a:r>
              <a:rPr lang="hr-HR" sz="2400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hr-HR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Users\Marko\Dropbox\June26-2009-08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924944"/>
            <a:ext cx="3384375" cy="317105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MLADI I KREATIVNI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hr-H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Zapošljavanje</a:t>
            </a:r>
            <a:r>
              <a:rPr lang="hr-HR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 socijalnom poduzetništvu</a:t>
            </a:r>
            <a:r>
              <a:rPr lang="hr-HR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- podrška socijalnom uključivanju  </a:t>
            </a:r>
            <a:endParaRPr lang="hr-HR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hr-H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Pokreni </a:t>
            </a:r>
            <a:r>
              <a:rPr lang="hr-H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zajednicu</a:t>
            </a:r>
            <a:r>
              <a:rPr lang="hr-HR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- podrška transformaciji i deinstitucionalizaciji domova socijalne skrbi</a:t>
            </a:r>
          </a:p>
          <a:p>
            <a:pPr algn="ctr">
              <a:buNone/>
            </a:pPr>
            <a:r>
              <a:rPr lang="hr-H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Koordinatori</a:t>
            </a:r>
            <a:r>
              <a:rPr lang="hr-HR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društveno korisnog rada</a:t>
            </a:r>
          </a:p>
          <a:p>
            <a:endParaRPr lang="hr-HR" dirty="0"/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ŽENE 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Uz pola – pola do prvog posla </a:t>
            </a:r>
            <a:r>
              <a:rPr lang="hr-HR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potpora za zapošljavanje mladih osoba bez radnog staža</a:t>
            </a:r>
          </a:p>
          <a:p>
            <a:r>
              <a:rPr lang="hr-H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Pola-pola </a:t>
            </a:r>
            <a:r>
              <a:rPr lang="hr-HR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potpora za zapošljavanje</a:t>
            </a:r>
          </a:p>
          <a:p>
            <a:pPr algn="just"/>
            <a:r>
              <a:rPr lang="hr-HR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Tvoja inicijativa – tvoje radno mjesto“ – potpora za samozapošljavanje </a:t>
            </a:r>
          </a:p>
          <a:p>
            <a:pPr algn="just"/>
            <a:r>
              <a:rPr lang="hr-HR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Tvoja inicijativa – tvoje sezonsko radno mjesto - potpora za samozapošljavanje</a:t>
            </a:r>
            <a:r>
              <a:rPr lang="hr-HR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hr-H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Zajedno smo jači </a:t>
            </a:r>
            <a:r>
              <a:rPr lang="hr-HR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potpora za zapošljavanje upravitelja </a:t>
            </a:r>
            <a:r>
              <a:rPr lang="hr-HR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zadruge</a:t>
            </a:r>
            <a:endParaRPr lang="hr-HR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Rad i nakon ljeta </a:t>
            </a:r>
            <a:r>
              <a:rPr lang="hr-HR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potpora za zapošljavanje u </a:t>
            </a:r>
            <a:r>
              <a:rPr lang="hr-HR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turizmu</a:t>
            </a:r>
          </a:p>
          <a:p>
            <a:endParaRPr lang="hr-HR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Dijeljeno radno mjesto </a:t>
            </a:r>
            <a:r>
              <a:rPr lang="hr-HR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sufinancirano zapošljavanje dviju osoba na istom radnom mjestu</a:t>
            </a:r>
          </a:p>
          <a:p>
            <a:endParaRPr lang="hr-HR" dirty="0"/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ŽENE 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sz="3000" b="1" dirty="0" smtClean="0">
                <a:latin typeface="Arial" pitchFamily="34" charset="0"/>
                <a:cs typeface="Arial" pitchFamily="34" charset="0"/>
              </a:rPr>
              <a:t>Učim uz posao </a:t>
            </a:r>
            <a:r>
              <a:rPr lang="hr-HR" sz="3000" dirty="0" smtClean="0">
                <a:latin typeface="Arial" pitchFamily="34" charset="0"/>
                <a:cs typeface="Arial" pitchFamily="34" charset="0"/>
              </a:rPr>
              <a:t>– potpora za usavršavanje novozaposlenih osoba</a:t>
            </a:r>
          </a:p>
          <a:p>
            <a:endParaRPr lang="hr-HR" dirty="0" smtClean="0"/>
          </a:p>
          <a:p>
            <a:r>
              <a:rPr lang="hr-HR" sz="3200" b="1" dirty="0" smtClean="0">
                <a:latin typeface="Arial" pitchFamily="34" charset="0"/>
                <a:cs typeface="Arial" pitchFamily="34" charset="0"/>
              </a:rPr>
              <a:t>Znanje se isplati</a:t>
            </a:r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sz="3000" b="1" dirty="0" smtClean="0">
                <a:latin typeface="Arial" pitchFamily="34" charset="0"/>
                <a:cs typeface="Arial" pitchFamily="34" charset="0"/>
              </a:rPr>
              <a:t>Programi opismenjavanja </a:t>
            </a:r>
            <a:r>
              <a:rPr lang="hr-HR" sz="3000" dirty="0" smtClean="0">
                <a:latin typeface="Arial" pitchFamily="34" charset="0"/>
                <a:cs typeface="Arial" pitchFamily="34" charset="0"/>
              </a:rPr>
              <a:t>- obrazovanje nezaposlenih </a:t>
            </a:r>
            <a:r>
              <a:rPr lang="hr-HR" sz="3000" b="1" dirty="0" smtClean="0">
                <a:latin typeface="Arial" pitchFamily="34" charset="0"/>
                <a:cs typeface="Arial" pitchFamily="34" charset="0"/>
              </a:rPr>
              <a:t>Osposobljavanje za samozapošljavanje</a:t>
            </a:r>
            <a:r>
              <a:rPr lang="hr-HR" sz="3000" dirty="0" smtClean="0">
                <a:latin typeface="Arial" pitchFamily="34" charset="0"/>
                <a:cs typeface="Arial" pitchFamily="34" charset="0"/>
              </a:rPr>
              <a:t> – obrazovanje kao priprema za samozapošljavanje</a:t>
            </a:r>
            <a:endParaRPr lang="hr-HR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Users\Marko\Dropbox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2492896"/>
            <a:ext cx="4464496" cy="18002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chemeClr val="accent2"/>
                </a:solidFill>
              </a:rPr>
              <a:t>PRAVNA REGULATIVA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vi-VN" b="1" i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ZAKON O POSREDOVANJU </a:t>
            </a:r>
            <a:r>
              <a:rPr lang="hr-HR" b="1" i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b="1" i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PRI </a:t>
            </a:r>
            <a:r>
              <a:rPr lang="hr-HR" b="1" i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b="1" i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ZAPOŠLJAVANJU</a:t>
            </a:r>
            <a:r>
              <a:rPr lang="vi-VN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vi-VN" b="1" i="1" dirty="0" smtClean="0">
                <a:latin typeface="Arial" pitchFamily="34" charset="0"/>
                <a:cs typeface="Arial" pitchFamily="34" charset="0"/>
              </a:rPr>
            </a:br>
            <a:endParaRPr lang="hr-HR" sz="3400" b="1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hr-HR" sz="3400" b="1" i="1" dirty="0" smtClean="0">
                <a:latin typeface="Calibri" pitchFamily="34" charset="0"/>
              </a:rPr>
              <a:t>s</a:t>
            </a:r>
            <a:r>
              <a:rPr lang="vi-VN" sz="3400" b="1" i="1" dirty="0" smtClean="0">
                <a:latin typeface="Calibri" pitchFamily="34" charset="0"/>
              </a:rPr>
              <a:t>tupio</a:t>
            </a:r>
            <a:r>
              <a:rPr lang="hr-HR" sz="3400" b="1" i="1" dirty="0" smtClean="0">
                <a:latin typeface="Calibri" pitchFamily="34" charset="0"/>
              </a:rPr>
              <a:t> je</a:t>
            </a:r>
            <a:r>
              <a:rPr lang="vi-VN" sz="3400" b="1" i="1" dirty="0" smtClean="0">
                <a:latin typeface="Calibri" pitchFamily="34" charset="0"/>
              </a:rPr>
              <a:t> na snagu 1. siječnja 2009. godine</a:t>
            </a:r>
            <a:endParaRPr lang="hr-HR" sz="3400" b="1" i="1" dirty="0" smtClean="0">
              <a:latin typeface="Calibri" pitchFamily="34" charset="0"/>
            </a:endParaRPr>
          </a:p>
          <a:p>
            <a:pPr algn="just"/>
            <a:r>
              <a:rPr lang="vi-VN" sz="3400" b="1" i="1" dirty="0" smtClean="0">
                <a:latin typeface="Calibri" pitchFamily="34" charset="0"/>
              </a:rPr>
              <a:t>usklađen s direktivama Europske unije </a:t>
            </a:r>
            <a:endParaRPr lang="hr-HR" sz="3400" b="1" i="1" dirty="0" smtClean="0">
              <a:latin typeface="Calibri" pitchFamily="34" charset="0"/>
            </a:endParaRPr>
          </a:p>
          <a:p>
            <a:pPr algn="just"/>
            <a:r>
              <a:rPr lang="vi-VN" sz="3400" b="1" i="1" dirty="0" smtClean="0">
                <a:latin typeface="Calibri" pitchFamily="34" charset="0"/>
              </a:rPr>
              <a:t>državljani članica Europskog ekonomskog prostora izjednačeni </a:t>
            </a:r>
            <a:r>
              <a:rPr lang="hr-HR" sz="3400" b="1" i="1" dirty="0" smtClean="0">
                <a:latin typeface="Calibri" pitchFamily="34" charset="0"/>
              </a:rPr>
              <a:t>su </a:t>
            </a:r>
            <a:r>
              <a:rPr lang="vi-VN" sz="3400" b="1" i="1" dirty="0" smtClean="0">
                <a:latin typeface="Calibri" pitchFamily="34" charset="0"/>
              </a:rPr>
              <a:t>u pravima i obvezama s hrvatskim državljanima, a ova odredba Zakona stupi</a:t>
            </a:r>
            <a:r>
              <a:rPr lang="hr-HR" sz="3400" b="1" i="1" dirty="0" smtClean="0">
                <a:latin typeface="Calibri" pitchFamily="34" charset="0"/>
              </a:rPr>
              <a:t>la  je</a:t>
            </a:r>
            <a:r>
              <a:rPr lang="vi-VN" sz="3400" b="1" i="1" dirty="0" smtClean="0">
                <a:latin typeface="Calibri" pitchFamily="34" charset="0"/>
              </a:rPr>
              <a:t> na snagu na dan prij</a:t>
            </a:r>
            <a:r>
              <a:rPr lang="hr-HR" sz="3400" b="1" i="1" dirty="0" smtClean="0">
                <a:latin typeface="Calibri" pitchFamily="34" charset="0"/>
              </a:rPr>
              <a:t>e</a:t>
            </a:r>
            <a:r>
              <a:rPr lang="vi-VN" sz="3400" b="1" i="1" dirty="0" smtClean="0">
                <a:latin typeface="Calibri" pitchFamily="34" charset="0"/>
              </a:rPr>
              <a:t>ma RH u Europsku uniju</a:t>
            </a:r>
            <a:endParaRPr lang="hr-HR" b="1" i="1" dirty="0"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ŽENE 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hr-HR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Rad i staž i prijevoz</a:t>
            </a:r>
          </a:p>
          <a:p>
            <a:pPr algn="ctr">
              <a:buNone/>
            </a:pPr>
            <a:endParaRPr lang="hr-HR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hr-HR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hr-HR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hr-HR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hr-HR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hr-H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Radom za zajednicu i sebe</a:t>
            </a:r>
          </a:p>
          <a:p>
            <a:pPr algn="ctr">
              <a:buNone/>
            </a:pPr>
            <a:r>
              <a:rPr lang="hr-HR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Pomoć sebi i drugima</a:t>
            </a:r>
          </a:p>
          <a:p>
            <a:pPr algn="ctr">
              <a:buNone/>
            </a:pPr>
            <a:r>
              <a:rPr lang="hr-HR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Pomoć zajednici</a:t>
            </a:r>
            <a:endParaRPr lang="hr-HR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Users\Marko\Dropbox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988840"/>
            <a:ext cx="6768752" cy="252028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 ŽENE 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hr-H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Zapošljavanje u socijalnom poduzetništvu; Podrška socijalnom uključivanju; Podrška transformaciji i deinstitucionalizaciji domova socijalne skrbi</a:t>
            </a:r>
          </a:p>
          <a:p>
            <a:endParaRPr lang="hr-HR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hr-HR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hr-HR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hr-HR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hr-HR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hr-HR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hr-H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Koordinatori </a:t>
            </a:r>
            <a:r>
              <a:rPr lang="hr-H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društveno korisnog rada, Osposobljavanje na radnom </a:t>
            </a:r>
            <a:r>
              <a:rPr lang="hr-H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mjestu</a:t>
            </a:r>
            <a:endParaRPr lang="hr-HR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Users\Marko\Dropbox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996952"/>
            <a:ext cx="7704856" cy="216024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 OSTALI PAKETI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hr-H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 POSEBNOST JE PREDNOST</a:t>
            </a:r>
          </a:p>
          <a:p>
            <a:r>
              <a:rPr lang="hr-HR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OSOBE S INVALIDITETOM - UKLJUČENI</a:t>
            </a:r>
          </a:p>
          <a:p>
            <a:r>
              <a:rPr lang="hr-H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 OSOBE ROMSKE NACIONALNE MANJINE</a:t>
            </a:r>
          </a:p>
          <a:p>
            <a:r>
              <a:rPr lang="hr-HR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VAŽNO JE ISKUSTVO - STARIJI OD 50g. </a:t>
            </a:r>
          </a:p>
          <a:p>
            <a:r>
              <a:rPr lang="hr-HR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 MI SMO ZA NOVI POSAO I UČENJE (duži period na burzi)</a:t>
            </a:r>
            <a:r>
              <a:rPr lang="hr-HR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3200" dirty="0" smtClean="0">
                <a:latin typeface="Arial" pitchFamily="34" charset="0"/>
                <a:cs typeface="Arial" pitchFamily="34" charset="0"/>
              </a:rPr>
            </a:b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chemeClr val="accent2"/>
                </a:solidFill>
              </a:rPr>
              <a:t>OLAKŠICE ZA POSLODAVCE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endParaRPr lang="hr-HR" sz="1600" dirty="0" smtClean="0"/>
          </a:p>
          <a:p>
            <a:pPr algn="just"/>
            <a:r>
              <a:rPr lang="hr-HR" sz="20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nezaposlene mlade osobe koje se prvi puta zapošljavaju ili nemaju više od 12 mjeseci staža u zvanju za koje su se obrazovale, najmanje 30 dana u evidenciji nezaposlenih</a:t>
            </a:r>
            <a:r>
              <a:rPr lang="hr-HR" sz="16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hr-HR" sz="20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dugotrajno nezaposlene osobe koje su u evidenciji nezaposlenih najmanje dvije godine bez obzira na razinu obrazovanja i radni staž</a:t>
            </a:r>
          </a:p>
          <a:p>
            <a:pPr algn="just"/>
            <a:r>
              <a:rPr lang="hr-HR" sz="16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hr-HR" sz="1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Trajanje </a:t>
            </a:r>
            <a:r>
              <a:rPr lang="hr-HR" sz="16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-       Dvije godine </a:t>
            </a:r>
            <a:endParaRPr lang="hr-HR" sz="1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3600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15,2%</a:t>
            </a:r>
            <a:r>
              <a:rPr lang="pt-BR" sz="3600" i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pt-BR" sz="1600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1600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</a:br>
            <a:r>
              <a:rPr lang="pt-BR" sz="2800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oslobađanje plaćanja doprinosa na plaću</a:t>
            </a:r>
            <a:r>
              <a:rPr lang="pt-BR" sz="1600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1600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</a:br>
            <a:r>
              <a:rPr lang="pt-BR" sz="1600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hr-HR" sz="1600" i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endParaRPr lang="hr-HR" sz="1600" dirty="0" smtClean="0"/>
          </a:p>
          <a:p>
            <a:endParaRPr lang="hr-HR" sz="1600" dirty="0" smtClean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PRAVNA REGULATIVA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vi-VN" b="1" i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Najvažnije promjene</a:t>
            </a:r>
            <a:endParaRPr lang="hr-HR" b="1" i="1" u="sng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hr-HR" dirty="0" smtClean="0"/>
          </a:p>
          <a:p>
            <a:pPr algn="just"/>
            <a:r>
              <a:rPr lang="vi-VN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omogućavanje drugim pravnim i fizičkim osobama obavljanje djelatnosti posredovanja pri zapošljavanju i u inozemstvu </a:t>
            </a:r>
            <a:endParaRPr lang="hr-HR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povećanje odgovornosti i obveza nezaposlene osobe za uključivanjem u obrazovne aktivnosti </a:t>
            </a:r>
            <a:endParaRPr lang="hr-HR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hr-HR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obveza dostavljanja prijave potrebe za radnikom Zavodu</a:t>
            </a:r>
            <a:r>
              <a:rPr lang="hr-H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None/>
            </a:pPr>
            <a:endParaRPr lang="hr-HR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izjednačavanje pristupa pravima radnicima koji rade u punom i nepunom radnom vremenu, drugačiji način određivanja visine i trajanja novčane naknade, te obustave i prestanka prava na ovu naknad</a:t>
            </a:r>
            <a:r>
              <a:rPr lang="vi-VN" sz="2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vi-VN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 </a:t>
            </a:r>
            <a:endParaRPr lang="hr-HR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accent2"/>
                </a:solidFill>
              </a:rPr>
              <a:t>POSREDOVANJE PRI </a:t>
            </a:r>
            <a:br>
              <a:rPr lang="hr-HR" dirty="0" smtClean="0">
                <a:solidFill>
                  <a:schemeClr val="accent2"/>
                </a:solidFill>
              </a:rPr>
            </a:br>
            <a:r>
              <a:rPr lang="hr-HR" dirty="0" smtClean="0">
                <a:solidFill>
                  <a:schemeClr val="accent2"/>
                </a:solidFill>
              </a:rPr>
              <a:t>ZAPOŠLJAVANJU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Stalna stručna pomoć nezaposlenim osobama</a:t>
            </a:r>
          </a:p>
          <a:p>
            <a:endParaRPr lang="hr-HR" sz="2800" dirty="0" smtClean="0">
              <a:latin typeface="Arial" pitchFamily="34" charset="0"/>
              <a:cs typeface="Arial" pitchFamily="34" charset="0"/>
            </a:endParaRPr>
          </a:p>
          <a:p>
            <a:endParaRPr lang="hr-HR" sz="2800" dirty="0" smtClean="0">
              <a:latin typeface="Arial" pitchFamily="34" charset="0"/>
              <a:cs typeface="Arial" pitchFamily="34" charset="0"/>
            </a:endParaRPr>
          </a:p>
          <a:p>
            <a:endParaRPr lang="hr-HR" sz="2800" dirty="0" smtClean="0">
              <a:latin typeface="Arial" pitchFamily="34" charset="0"/>
              <a:cs typeface="Arial" pitchFamily="34" charset="0"/>
            </a:endParaRPr>
          </a:p>
          <a:p>
            <a:endParaRPr lang="hr-HR" sz="2800" dirty="0" smtClean="0">
              <a:latin typeface="Arial" pitchFamily="34" charset="0"/>
              <a:cs typeface="Arial" pitchFamily="34" charset="0"/>
            </a:endParaRPr>
          </a:p>
          <a:p>
            <a:endParaRPr lang="hr-HR" sz="2800" dirty="0" smtClean="0">
              <a:latin typeface="Arial" pitchFamily="34" charset="0"/>
              <a:cs typeface="Arial" pitchFamily="34" charset="0"/>
            </a:endParaRPr>
          </a:p>
          <a:p>
            <a:endParaRPr lang="hr-H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Stalna stručna pomoć poslodavcima</a:t>
            </a:r>
            <a:endParaRPr lang="hr-H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Users\Marko\Dropbox\ind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492896"/>
            <a:ext cx="5616623" cy="309634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accent2"/>
                </a:solidFill>
              </a:rPr>
              <a:t>POSREDOVANJE PRI </a:t>
            </a:r>
            <a:br>
              <a:rPr lang="hr-HR" dirty="0" smtClean="0">
                <a:solidFill>
                  <a:schemeClr val="accent2"/>
                </a:solidFill>
              </a:rPr>
            </a:br>
            <a:r>
              <a:rPr lang="hr-HR" dirty="0" smtClean="0">
                <a:solidFill>
                  <a:schemeClr val="accent2"/>
                </a:solidFill>
              </a:rPr>
              <a:t>ZAPOŠLJAVANJU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hr-HR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Nezaposlene osobe imaju pravo na:</a:t>
            </a:r>
          </a:p>
          <a:p>
            <a:pPr algn="ctr"/>
            <a:r>
              <a:rPr lang="hr-HR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novčanu naknadu</a:t>
            </a:r>
          </a:p>
          <a:p>
            <a:pPr algn="ctr"/>
            <a:r>
              <a:rPr lang="hr-HR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novčanu pomoć i naknadu troškova za vrijeme obrazovanja</a:t>
            </a:r>
          </a:p>
          <a:p>
            <a:pPr algn="ctr"/>
            <a:r>
              <a:rPr lang="hr-HR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jednokratnu novčanu pomoć i naknadu putnih i selidbenih troškova</a:t>
            </a:r>
          </a:p>
          <a:p>
            <a:pPr algn="ctr"/>
            <a:r>
              <a:rPr lang="hr-HR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mirovinsko osiguranje</a:t>
            </a:r>
          </a:p>
          <a:p>
            <a:pPr algn="ctr"/>
            <a:r>
              <a:rPr lang="hr-HR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pravo na produženje novčane naknade</a:t>
            </a:r>
          </a:p>
          <a:p>
            <a:endParaRPr lang="hr-HR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accent2"/>
                </a:solidFill>
              </a:rPr>
              <a:t>PRAVO NA NOVČANU </a:t>
            </a:r>
            <a:br>
              <a:rPr lang="hr-HR" dirty="0" smtClean="0">
                <a:solidFill>
                  <a:schemeClr val="accent2"/>
                </a:solidFill>
              </a:rPr>
            </a:br>
            <a:r>
              <a:rPr lang="hr-HR" dirty="0" smtClean="0">
                <a:solidFill>
                  <a:schemeClr val="accent2"/>
                </a:solidFill>
              </a:rPr>
              <a:t>NAKNADU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r-HR" b="1" dirty="0" smtClean="0"/>
              <a:t>pravo na novčanu naknadu </a:t>
            </a:r>
            <a:r>
              <a:rPr lang="hr-HR" dirty="0" smtClean="0"/>
              <a:t>nezaposlena osoba stječe pod uvjetom da u trenutku prestanka radnog odnosa ima 9 mjeseci rada u posljednja 24 mjeseca</a:t>
            </a:r>
          </a:p>
          <a:p>
            <a:pPr algn="just">
              <a:buNone/>
            </a:pPr>
            <a:endParaRPr lang="hr-HR" dirty="0" smtClean="0"/>
          </a:p>
          <a:p>
            <a:pPr algn="just">
              <a:buNone/>
            </a:pPr>
            <a:endParaRPr lang="hr-HR" dirty="0" smtClean="0"/>
          </a:p>
          <a:p>
            <a:pPr algn="just">
              <a:buNone/>
            </a:pPr>
            <a:endParaRPr lang="hr-HR" dirty="0" smtClean="0"/>
          </a:p>
          <a:p>
            <a:pPr algn="just">
              <a:buNone/>
            </a:pPr>
            <a:endParaRPr lang="hr-HR" dirty="0" smtClean="0"/>
          </a:p>
          <a:p>
            <a:pPr algn="just"/>
            <a:endParaRPr lang="hr-HR" dirty="0" smtClean="0"/>
          </a:p>
          <a:p>
            <a:pPr algn="just"/>
            <a:r>
              <a:rPr lang="hr-HR" dirty="0" smtClean="0"/>
              <a:t>rok prijave </a:t>
            </a:r>
            <a:r>
              <a:rPr lang="hr-HR" b="1" dirty="0" smtClean="0"/>
              <a:t>30 dana </a:t>
            </a:r>
            <a:r>
              <a:rPr lang="hr-HR" dirty="0" smtClean="0"/>
              <a:t>od prestanka radnog odnosa </a:t>
            </a:r>
            <a:endParaRPr lang="hr-HR" dirty="0"/>
          </a:p>
        </p:txBody>
      </p:sp>
      <p:pic>
        <p:nvPicPr>
          <p:cNvPr id="7" name="Picture 3" descr="C:\Users\Marko\Dropbox\images-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9" y="2924944"/>
            <a:ext cx="6552728" cy="230425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chemeClr val="accent2"/>
                </a:solidFill>
              </a:rPr>
              <a:t>EURES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vi-VN" sz="18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mreža javnih zavoda za zapošljavanje u partnerstvu s Europskom komisijom (zemlje europskog ekonomskog prostora plus Švicarska) pokrenuta 1993. godine kao </a:t>
            </a:r>
            <a:r>
              <a:rPr lang="hr-HR" sz="18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vi-VN" sz="18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nstrument  poboljšanja mobilnosti odnosno prostorne i profesionalne pokretljivosti radne snage</a:t>
            </a:r>
            <a:r>
              <a:rPr lang="hr-HR" sz="18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18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na europskom tržištu rada.</a:t>
            </a:r>
            <a:endParaRPr lang="hr-HR" sz="18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hr-HR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i="1" dirty="0" smtClean="0">
                <a:latin typeface="Calibri" pitchFamily="34" charset="0"/>
              </a:rPr>
              <a:t/>
            </a:r>
            <a:br>
              <a:rPr lang="vi-VN" i="1" dirty="0" smtClean="0">
                <a:latin typeface="Calibri" pitchFamily="34" charset="0"/>
              </a:rPr>
            </a:br>
            <a:r>
              <a:rPr lang="vi-VN" i="1" dirty="0" smtClean="0">
                <a:latin typeface="Calibri" pitchFamily="34" charset="0"/>
              </a:rPr>
              <a:t/>
            </a:r>
            <a:br>
              <a:rPr lang="vi-VN" i="1" dirty="0" smtClean="0">
                <a:latin typeface="Calibri" pitchFamily="34" charset="0"/>
              </a:rPr>
            </a:br>
            <a:endParaRPr lang="hr-HR" i="1" dirty="0" smtClean="0">
              <a:latin typeface="Calibri" pitchFamily="34" charset="0"/>
            </a:endParaRPr>
          </a:p>
          <a:p>
            <a:pPr>
              <a:buNone/>
            </a:pPr>
            <a:r>
              <a:rPr lang="vi-VN" i="1" dirty="0" smtClean="0">
                <a:latin typeface="Calibri" pitchFamily="34" charset="0"/>
              </a:rPr>
              <a:t/>
            </a:r>
            <a:br>
              <a:rPr lang="vi-VN" i="1" dirty="0" smtClean="0">
                <a:latin typeface="Calibri" pitchFamily="34" charset="0"/>
              </a:rPr>
            </a:br>
            <a:endParaRPr lang="hr-HR" i="1" dirty="0">
              <a:latin typeface="Calibri" pitchFamily="34" charset="0"/>
            </a:endParaRPr>
          </a:p>
        </p:txBody>
      </p:sp>
      <p:pic>
        <p:nvPicPr>
          <p:cNvPr id="5" name="Picture 2" descr="C:\Users\Marko\Dropbox\donji-kais_eu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212976"/>
            <a:ext cx="7128791" cy="302433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EURES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sz="3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na portalu  </a:t>
            </a:r>
            <a:r>
              <a:rPr lang="hr-HR" sz="3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hlinkClick r:id="rId2"/>
              </a:rPr>
              <a:t>http://www.eures.europa.eu</a:t>
            </a:r>
            <a:r>
              <a:rPr lang="hr-HR" sz="3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hr-HR" sz="3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može se registrirati besplatan korisnički račun te kreirati vlastiti životopis koji će biti vidljiv svim EURES registriranim poslodavcima i EURES savjetnicima </a:t>
            </a:r>
          </a:p>
          <a:p>
            <a:pPr algn="just"/>
            <a:r>
              <a:rPr lang="hr-HR" sz="3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informacije koje se odnose na radna mjesta u 31 europskoj zemlji</a:t>
            </a:r>
          </a:p>
          <a:p>
            <a:pPr algn="just"/>
            <a:r>
              <a:rPr lang="hr-HR" sz="3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mreža od preko 850 EURES savjetnika </a:t>
            </a:r>
            <a:r>
              <a:rPr lang="hr-HR" sz="3000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hr-HR" dirty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MLADI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sz="2000" i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vi-VN" sz="2000" i="1" dirty="0" smtClean="0">
                <a:latin typeface="Arial" pitchFamily="34" charset="0"/>
                <a:cs typeface="Arial" pitchFamily="34" charset="0"/>
              </a:rPr>
              <a:t>hema </a:t>
            </a:r>
            <a:r>
              <a:rPr lang="vi-VN" sz="20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Garancije za mlade</a:t>
            </a:r>
            <a:r>
              <a:rPr lang="vi-VN" sz="2000" i="1" dirty="0" smtClean="0">
                <a:latin typeface="Arial" pitchFamily="34" charset="0"/>
                <a:cs typeface="Arial" pitchFamily="34" charset="0"/>
              </a:rPr>
              <a:t> se temelji na preporuci da svakoj osobi mlađoj od 25 godina treba osigurati zaposlenje, naukovanje, pripravništvo ili nastavak obrazovanja u roku od četiri mjeseca po izlasku iz sustava obrazovanja</a:t>
            </a:r>
            <a:r>
              <a:rPr lang="hr-HR" sz="2000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endParaRPr lang="hr-HR" dirty="0" smtClean="0"/>
          </a:p>
          <a:p>
            <a:pPr algn="just">
              <a:buNone/>
            </a:pPr>
            <a:endParaRPr lang="hr-HR" dirty="0" smtClean="0"/>
          </a:p>
          <a:p>
            <a:pPr algn="just">
              <a:buNone/>
            </a:pPr>
            <a:endParaRPr lang="hr-HR" dirty="0" smtClean="0"/>
          </a:p>
        </p:txBody>
      </p:sp>
      <p:pic>
        <p:nvPicPr>
          <p:cNvPr id="5" name="Picture 2" descr="C:\Users\Marko\Dropbox\djeca_i_mladi_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996952"/>
            <a:ext cx="5256584" cy="324036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4833</TotalTime>
  <Words>705</Words>
  <Application>Microsoft Office PowerPoint</Application>
  <PresentationFormat>On-screen Show (4:3)</PresentationFormat>
  <Paragraphs>160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Median</vt:lpstr>
      <vt:lpstr>MI  KREIRAMO  SVOJ POSAO.</vt:lpstr>
      <vt:lpstr>PRAVNA REGULATIVA</vt:lpstr>
      <vt:lpstr>PRAVNA REGULATIVA</vt:lpstr>
      <vt:lpstr>POSREDOVANJE PRI  ZAPOŠLJAVANJU</vt:lpstr>
      <vt:lpstr>POSREDOVANJE PRI  ZAPOŠLJAVANJU</vt:lpstr>
      <vt:lpstr>PRAVO NA NOVČANU  NAKNADU</vt:lpstr>
      <vt:lpstr>EURES</vt:lpstr>
      <vt:lpstr>EURES</vt:lpstr>
      <vt:lpstr>MLADI</vt:lpstr>
      <vt:lpstr>MLADI</vt:lpstr>
      <vt:lpstr>POTICAJI</vt:lpstr>
      <vt:lpstr>MLADI I KREATIVNI</vt:lpstr>
      <vt:lpstr>MLADI I KREATIVNI</vt:lpstr>
      <vt:lpstr>MLADI I KREATIVNI  </vt:lpstr>
      <vt:lpstr>MLADI I KREATIVNI  </vt:lpstr>
      <vt:lpstr>MLADI I KREATIVNI</vt:lpstr>
      <vt:lpstr>MLADI I KREATIVNI</vt:lpstr>
      <vt:lpstr>ŽENE </vt:lpstr>
      <vt:lpstr>ŽENE </vt:lpstr>
      <vt:lpstr>ŽENE </vt:lpstr>
      <vt:lpstr> ŽENE </vt:lpstr>
      <vt:lpstr> OSTALI PAKETI</vt:lpstr>
      <vt:lpstr>OLAKŠICE ZA POSLODAVCE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Marko</dc:creator>
  <cp:lastModifiedBy>Marko</cp:lastModifiedBy>
  <cp:revision>475</cp:revision>
  <dcterms:created xsi:type="dcterms:W3CDTF">2013-04-10T07:19:58Z</dcterms:created>
  <dcterms:modified xsi:type="dcterms:W3CDTF">2015-01-23T07:44:16Z</dcterms:modified>
</cp:coreProperties>
</file>